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Arimo Bold" charset="1" panose="020B0704020202020204"/>
      <p:regular r:id="rId34"/>
    </p:embeddedFont>
    <p:embeddedFont>
      <p:font typeface="Arimo" charset="1" panose="020B0604020202020204"/>
      <p:regular r:id="rId35"/>
    </p:embeddedFont>
    <p:embeddedFont>
      <p:font typeface="Consolas" charset="1" panose="020B06090202040302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fonts/font34.fntdata" Type="http://schemas.openxmlformats.org/officeDocument/2006/relationships/font"/><Relationship Id="rId35" Target="fonts/font35.fntdata" Type="http://schemas.openxmlformats.org/officeDocument/2006/relationships/font"/><Relationship Id="rId36" Target="notesSlides/notesSlide2.xml" Type="http://schemas.openxmlformats.org/officeDocument/2006/relationships/notesSlide"/><Relationship Id="rId37" Target="notesSlides/notesSlide3.xml" Type="http://schemas.openxmlformats.org/officeDocument/2006/relationships/notesSlide"/><Relationship Id="rId38" Target="notesSlides/notesSlide4.xml" Type="http://schemas.openxmlformats.org/officeDocument/2006/relationships/notesSlide"/><Relationship Id="rId39" Target="notesSlides/notesSlide5.xml" Type="http://schemas.openxmlformats.org/officeDocument/2006/relationships/notesSlide"/><Relationship Id="rId4" Target="theme/theme1.xml" Type="http://schemas.openxmlformats.org/officeDocument/2006/relationships/theme"/><Relationship Id="rId40" Target="notesSlides/notesSlide6.xml" Type="http://schemas.openxmlformats.org/officeDocument/2006/relationships/notesSlide"/><Relationship Id="rId41" Target="notesSlides/notesSlide7.xml" Type="http://schemas.openxmlformats.org/officeDocument/2006/relationships/notesSlide"/><Relationship Id="rId42" Target="notesSlides/notesSlide8.xml" Type="http://schemas.openxmlformats.org/officeDocument/2006/relationships/notesSlide"/><Relationship Id="rId43" Target="notesSlides/notesSlide9.xml" Type="http://schemas.openxmlformats.org/officeDocument/2006/relationships/notesSlide"/><Relationship Id="rId44" Target="notesSlides/notesSlide10.xml" Type="http://schemas.openxmlformats.org/officeDocument/2006/relationships/notesSlide"/><Relationship Id="rId45" Target="notesSlides/notesSlide11.xml" Type="http://schemas.openxmlformats.org/officeDocument/2006/relationships/notesSlide"/><Relationship Id="rId46" Target="fonts/font46.fntdata" Type="http://schemas.openxmlformats.org/officeDocument/2006/relationships/font"/><Relationship Id="rId47" Target="notesSlides/notesSlide12.xml" Type="http://schemas.openxmlformats.org/officeDocument/2006/relationships/notesSlide"/><Relationship Id="rId48" Target="notesSlides/notesSlide13.xml" Type="http://schemas.openxmlformats.org/officeDocument/2006/relationships/notesSlide"/><Relationship Id="rId49" Target="notesSlides/notesSlide14.xml" Type="http://schemas.openxmlformats.org/officeDocument/2006/relationships/notesSlide"/><Relationship Id="rId5" Target="tableStyles.xml" Type="http://schemas.openxmlformats.org/officeDocument/2006/relationships/tableStyles"/><Relationship Id="rId50" Target="notesSlides/notesSlide15.xml" Type="http://schemas.openxmlformats.org/officeDocument/2006/relationships/notesSlide"/><Relationship Id="rId51" Target="notesSlides/notesSlide16.xml" Type="http://schemas.openxmlformats.org/officeDocument/2006/relationships/notesSlide"/><Relationship Id="rId52" Target="notesSlides/notesSlide17.xml" Type="http://schemas.openxmlformats.org/officeDocument/2006/relationships/notesSlide"/><Relationship Id="rId53" Target="notesSlides/notesSlide18.xml" Type="http://schemas.openxmlformats.org/officeDocument/2006/relationships/notesSlide"/><Relationship Id="rId54" Target="notesSlides/notesSlide19.xml" Type="http://schemas.openxmlformats.org/officeDocument/2006/relationships/notesSlide"/><Relationship Id="rId55" Target="notesSlides/notesSlide20.xml" Type="http://schemas.openxmlformats.org/officeDocument/2006/relationships/notesSlide"/><Relationship Id="rId56" Target="notesSlides/notesSlide21.xml" Type="http://schemas.openxmlformats.org/officeDocument/2006/relationships/notesSlide"/><Relationship Id="rId57" Target="notesSlides/notesSlide22.xml" Type="http://schemas.openxmlformats.org/officeDocument/2006/relationships/notesSlide"/><Relationship Id="rId58" Target="notesSlides/notesSlide23.xml" Type="http://schemas.openxmlformats.org/officeDocument/2006/relationships/notesSlide"/><Relationship Id="rId59" Target="notesSlides/notesSlide24.xml" Type="http://schemas.openxmlformats.org/officeDocument/2006/relationships/notesSlide"/><Relationship Id="rId6" Target="slides/slide1.xml" Type="http://schemas.openxmlformats.org/officeDocument/2006/relationships/slide"/><Relationship Id="rId60" Target="notesSlides/notesSlide25.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2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descr="preencoded.png"/>
          <p:cNvSpPr/>
          <p:nvPr/>
        </p:nvSpPr>
        <p:spPr>
          <a:xfrm flipH="false" flipV="false" rot="0">
            <a:off x="749796" y="385762"/>
            <a:ext cx="5358259" cy="9515475"/>
          </a:xfrm>
          <a:custGeom>
            <a:avLst/>
            <a:gdLst/>
            <a:ahLst/>
            <a:cxnLst/>
            <a:rect r="r" b="b" t="t" l="l"/>
            <a:pathLst>
              <a:path h="9515475" w="5358259">
                <a:moveTo>
                  <a:pt x="0" y="0"/>
                </a:moveTo>
                <a:lnTo>
                  <a:pt x="5358259" y="0"/>
                </a:lnTo>
                <a:lnTo>
                  <a:pt x="5358259" y="9515476"/>
                </a:lnTo>
                <a:lnTo>
                  <a:pt x="0" y="9515476"/>
                </a:lnTo>
                <a:lnTo>
                  <a:pt x="0" y="0"/>
                </a:lnTo>
                <a:close/>
              </a:path>
            </a:pathLst>
          </a:custGeom>
          <a:blipFill>
            <a:blip r:embed="rId4"/>
            <a:stretch>
              <a:fillRect l="-40" t="0" r="-40" b="0"/>
            </a:stretch>
          </a:blipFill>
        </p:spPr>
      </p:sp>
      <p:grpSp>
        <p:nvGrpSpPr>
          <p:cNvPr name="Group 4" id="4"/>
          <p:cNvGrpSpPr/>
          <p:nvPr/>
        </p:nvGrpSpPr>
        <p:grpSpPr>
          <a:xfrm rot="0">
            <a:off x="7091848" y="1028700"/>
            <a:ext cx="10592986" cy="8124363"/>
            <a:chOff x="0" y="0"/>
            <a:chExt cx="14123982" cy="10832484"/>
          </a:xfrm>
        </p:grpSpPr>
        <p:sp>
          <p:nvSpPr>
            <p:cNvPr name="Freeform 5" id="5"/>
            <p:cNvSpPr/>
            <p:nvPr/>
          </p:nvSpPr>
          <p:spPr>
            <a:xfrm flipH="false" flipV="false" rot="0">
              <a:off x="16967" y="36550"/>
              <a:ext cx="14090015" cy="10759565"/>
            </a:xfrm>
            <a:custGeom>
              <a:avLst/>
              <a:gdLst/>
              <a:ahLst/>
              <a:cxnLst/>
              <a:rect r="r" b="b" t="t" l="l"/>
              <a:pathLst>
                <a:path h="10759565" w="14090015">
                  <a:moveTo>
                    <a:pt x="0" y="497444"/>
                  </a:moveTo>
                  <a:cubicBezTo>
                    <a:pt x="0" y="222589"/>
                    <a:pt x="103840" y="0"/>
                    <a:pt x="231944" y="0"/>
                  </a:cubicBezTo>
                  <a:lnTo>
                    <a:pt x="13858071" y="0"/>
                  </a:lnTo>
                  <a:cubicBezTo>
                    <a:pt x="13986175" y="0"/>
                    <a:pt x="14090015" y="222589"/>
                    <a:pt x="14090015" y="497444"/>
                  </a:cubicBezTo>
                  <a:lnTo>
                    <a:pt x="14090015" y="10262120"/>
                  </a:lnTo>
                  <a:cubicBezTo>
                    <a:pt x="14090015" y="10536974"/>
                    <a:pt x="13986175" y="10759563"/>
                    <a:pt x="13858071" y="10759563"/>
                  </a:cubicBezTo>
                  <a:lnTo>
                    <a:pt x="231944" y="10759563"/>
                  </a:lnTo>
                  <a:cubicBezTo>
                    <a:pt x="103840" y="10759565"/>
                    <a:pt x="0" y="10536610"/>
                    <a:pt x="0" y="10262120"/>
                  </a:cubicBezTo>
                  <a:close/>
                </a:path>
              </a:pathLst>
            </a:custGeom>
            <a:solidFill>
              <a:srgbClr val="547808">
                <a:alpha val="58824"/>
              </a:srgbClr>
            </a:solidFill>
          </p:spPr>
        </p:sp>
        <p:sp>
          <p:nvSpPr>
            <p:cNvPr name="Freeform 6" id="6"/>
            <p:cNvSpPr/>
            <p:nvPr/>
          </p:nvSpPr>
          <p:spPr>
            <a:xfrm flipH="false" flipV="false" rot="0">
              <a:off x="0" y="0"/>
              <a:ext cx="14123949" cy="10832547"/>
            </a:xfrm>
            <a:custGeom>
              <a:avLst/>
              <a:gdLst/>
              <a:ahLst/>
              <a:cxnLst/>
              <a:rect r="r" b="b" t="t" l="l"/>
              <a:pathLst>
                <a:path h="10832547" w="14123949">
                  <a:moveTo>
                    <a:pt x="0" y="533994"/>
                  </a:moveTo>
                  <a:cubicBezTo>
                    <a:pt x="0" y="239036"/>
                    <a:pt x="111475" y="0"/>
                    <a:pt x="248911" y="0"/>
                  </a:cubicBezTo>
                  <a:lnTo>
                    <a:pt x="13875038" y="0"/>
                  </a:lnTo>
                  <a:lnTo>
                    <a:pt x="13875038" y="36550"/>
                  </a:lnTo>
                  <a:lnTo>
                    <a:pt x="13875038" y="0"/>
                  </a:lnTo>
                  <a:cubicBezTo>
                    <a:pt x="14012473" y="0"/>
                    <a:pt x="14123949" y="239036"/>
                    <a:pt x="14123949" y="533994"/>
                  </a:cubicBezTo>
                  <a:lnTo>
                    <a:pt x="14106982" y="533994"/>
                  </a:lnTo>
                  <a:lnTo>
                    <a:pt x="14123949" y="533994"/>
                  </a:lnTo>
                  <a:lnTo>
                    <a:pt x="14123949" y="10298670"/>
                  </a:lnTo>
                  <a:lnTo>
                    <a:pt x="14106982" y="10298670"/>
                  </a:lnTo>
                  <a:lnTo>
                    <a:pt x="14123949" y="10298670"/>
                  </a:lnTo>
                  <a:cubicBezTo>
                    <a:pt x="14123949" y="10593628"/>
                    <a:pt x="14012473" y="10832547"/>
                    <a:pt x="13875038" y="10832547"/>
                  </a:cubicBezTo>
                  <a:lnTo>
                    <a:pt x="13875038" y="10796113"/>
                  </a:lnTo>
                  <a:lnTo>
                    <a:pt x="13875038" y="10832547"/>
                  </a:lnTo>
                  <a:lnTo>
                    <a:pt x="248911" y="10832547"/>
                  </a:lnTo>
                  <a:lnTo>
                    <a:pt x="248911" y="10796113"/>
                  </a:lnTo>
                  <a:lnTo>
                    <a:pt x="248911" y="10832547"/>
                  </a:lnTo>
                  <a:cubicBezTo>
                    <a:pt x="111475" y="10832547"/>
                    <a:pt x="0" y="10593628"/>
                    <a:pt x="0" y="10298670"/>
                  </a:cubicBezTo>
                  <a:lnTo>
                    <a:pt x="0" y="533994"/>
                  </a:lnTo>
                  <a:lnTo>
                    <a:pt x="16967" y="533994"/>
                  </a:lnTo>
                  <a:lnTo>
                    <a:pt x="0" y="533994"/>
                  </a:lnTo>
                  <a:moveTo>
                    <a:pt x="33935" y="533994"/>
                  </a:moveTo>
                  <a:lnTo>
                    <a:pt x="33935" y="10298670"/>
                  </a:lnTo>
                  <a:lnTo>
                    <a:pt x="16967" y="10298670"/>
                  </a:lnTo>
                  <a:lnTo>
                    <a:pt x="33935" y="10298670"/>
                  </a:lnTo>
                  <a:cubicBezTo>
                    <a:pt x="33935" y="10553057"/>
                    <a:pt x="130139" y="10759563"/>
                    <a:pt x="248911" y="10759563"/>
                  </a:cubicBezTo>
                  <a:lnTo>
                    <a:pt x="13875038" y="10759563"/>
                  </a:lnTo>
                  <a:cubicBezTo>
                    <a:pt x="13993809" y="10759563"/>
                    <a:pt x="14090014" y="10553057"/>
                    <a:pt x="14090014" y="10298670"/>
                  </a:cubicBezTo>
                  <a:lnTo>
                    <a:pt x="14090014" y="533994"/>
                  </a:lnTo>
                  <a:cubicBezTo>
                    <a:pt x="14090014" y="279607"/>
                    <a:pt x="13993809" y="73100"/>
                    <a:pt x="13875038" y="73100"/>
                  </a:cubicBezTo>
                  <a:lnTo>
                    <a:pt x="248911" y="73100"/>
                  </a:lnTo>
                  <a:lnTo>
                    <a:pt x="248911" y="36550"/>
                  </a:lnTo>
                  <a:lnTo>
                    <a:pt x="248911" y="73100"/>
                  </a:lnTo>
                  <a:cubicBezTo>
                    <a:pt x="130139" y="73100"/>
                    <a:pt x="33935" y="279607"/>
                    <a:pt x="33935" y="533994"/>
                  </a:cubicBezTo>
                  <a:close/>
                </a:path>
              </a:pathLst>
            </a:custGeom>
            <a:solidFill>
              <a:srgbClr val="6D9121">
                <a:alpha val="58824"/>
              </a:srgbClr>
            </a:solidFill>
          </p:spPr>
        </p:sp>
      </p:grpSp>
      <p:sp>
        <p:nvSpPr>
          <p:cNvPr name="TextBox 7" id="7"/>
          <p:cNvSpPr txBox="true"/>
          <p:nvPr/>
        </p:nvSpPr>
        <p:spPr>
          <a:xfrm rot="0">
            <a:off x="7938046" y="2308920"/>
            <a:ext cx="9269909" cy="1499169"/>
          </a:xfrm>
          <a:prstGeom prst="rect">
            <a:avLst/>
          </a:prstGeom>
        </p:spPr>
        <p:txBody>
          <a:bodyPr anchor="t" rtlCol="false" tIns="0" lIns="0" bIns="0" rIns="0">
            <a:spAutoFit/>
          </a:bodyPr>
          <a:lstStyle/>
          <a:p>
            <a:pPr algn="ctr">
              <a:lnSpc>
                <a:spcPts val="5865"/>
              </a:lnSpc>
            </a:pPr>
            <a:r>
              <a:rPr lang="en-US" sz="4724" b="true">
                <a:solidFill>
                  <a:srgbClr val="F0F4F1"/>
                </a:solidFill>
                <a:latin typeface="Arimo Bold"/>
                <a:ea typeface="Arimo Bold"/>
                <a:cs typeface="Arimo Bold"/>
                <a:sym typeface="Arimo Bold"/>
              </a:rPr>
              <a:t>Smart Energy Meter: Real-Time Monitoring &amp; Control</a:t>
            </a:r>
          </a:p>
        </p:txBody>
      </p:sp>
      <p:sp>
        <p:nvSpPr>
          <p:cNvPr name="TextBox 8" id="8"/>
          <p:cNvSpPr txBox="true"/>
          <p:nvPr/>
        </p:nvSpPr>
        <p:spPr>
          <a:xfrm rot="0">
            <a:off x="7938046" y="3745954"/>
            <a:ext cx="9269909" cy="350386"/>
          </a:xfrm>
          <a:prstGeom prst="rect">
            <a:avLst/>
          </a:prstGeom>
        </p:spPr>
        <p:txBody>
          <a:bodyPr anchor="t" rtlCol="false" tIns="0" lIns="0" bIns="0" rIns="0">
            <a:spAutoFit/>
          </a:bodyPr>
          <a:lstStyle/>
          <a:p>
            <a:pPr algn="ctr">
              <a:lnSpc>
                <a:spcPts val="2896"/>
              </a:lnSpc>
            </a:pPr>
            <a:r>
              <a:rPr lang="en-US" sz="1775">
                <a:solidFill>
                  <a:srgbClr val="D7E5D8"/>
                </a:solidFill>
                <a:latin typeface="Arimo"/>
                <a:ea typeface="Arimo"/>
                <a:cs typeface="Arimo"/>
                <a:sym typeface="Arimo"/>
              </a:rPr>
              <a:t>Power management for a smarter future.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alpha val="94902"/>
              </a:srgbClr>
            </a:solidFill>
          </p:spPr>
        </p:sp>
      </p:grpSp>
      <p:sp>
        <p:nvSpPr>
          <p:cNvPr name="Freeform 5" id="5"/>
          <p:cNvSpPr/>
          <p:nvPr/>
        </p:nvSpPr>
        <p:spPr>
          <a:xfrm flipH="false" flipV="false" rot="0">
            <a:off x="150158" y="0"/>
            <a:ext cx="17987683" cy="10231998"/>
          </a:xfrm>
          <a:custGeom>
            <a:avLst/>
            <a:gdLst/>
            <a:ahLst/>
            <a:cxnLst/>
            <a:rect r="r" b="b" t="t" l="l"/>
            <a:pathLst>
              <a:path h="10231998" w="17987683">
                <a:moveTo>
                  <a:pt x="0" y="0"/>
                </a:moveTo>
                <a:lnTo>
                  <a:pt x="17987684" y="0"/>
                </a:lnTo>
                <a:lnTo>
                  <a:pt x="17987684" y="10231998"/>
                </a:lnTo>
                <a:lnTo>
                  <a:pt x="0" y="10231998"/>
                </a:lnTo>
                <a:lnTo>
                  <a:pt x="0" y="0"/>
                </a:lnTo>
                <a:close/>
              </a:path>
            </a:pathLst>
          </a:custGeom>
          <a:blipFill>
            <a:blip r:embed="rId4"/>
            <a:stretch>
              <a:fillRect l="-3936" t="-14889" r="-3936" b="-19517"/>
            </a:stretch>
          </a:blipFill>
          <a:ln w="76200" cap="rnd">
            <a:solidFill>
              <a:srgbClr val="000000"/>
            </a:solidFill>
            <a:prstDash val="solid"/>
            <a:round/>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2025">
                <a:alpha val="94902"/>
              </a:srgbClr>
            </a:solidFill>
          </p:spPr>
        </p:sp>
      </p:grpSp>
      <p:sp>
        <p:nvSpPr>
          <p:cNvPr name="TextBox 5" id="5"/>
          <p:cNvSpPr txBox="true"/>
          <p:nvPr/>
        </p:nvSpPr>
        <p:spPr>
          <a:xfrm rot="0">
            <a:off x="1080046" y="1459260"/>
            <a:ext cx="7759304" cy="1021556"/>
          </a:xfrm>
          <a:prstGeom prst="rect">
            <a:avLst/>
          </a:prstGeom>
        </p:spPr>
        <p:txBody>
          <a:bodyPr anchor="t" rtlCol="false" tIns="0" lIns="0" bIns="0" rIns="0">
            <a:spAutoFit/>
          </a:bodyPr>
          <a:lstStyle/>
          <a:p>
            <a:pPr algn="l">
              <a:lnSpc>
                <a:spcPts val="7562"/>
              </a:lnSpc>
            </a:pPr>
            <a:r>
              <a:rPr lang="en-US" sz="6062" b="true">
                <a:solidFill>
                  <a:srgbClr val="F0F4F1"/>
                </a:solidFill>
                <a:latin typeface="Arimo Bold"/>
                <a:ea typeface="Arimo Bold"/>
                <a:cs typeface="Arimo Bold"/>
                <a:sym typeface="Arimo Bold"/>
              </a:rPr>
              <a:t>Library Used</a:t>
            </a:r>
          </a:p>
        </p:txBody>
      </p:sp>
      <p:sp>
        <p:nvSpPr>
          <p:cNvPr name="TextBox 6" id="6"/>
          <p:cNvSpPr txBox="true"/>
          <p:nvPr/>
        </p:nvSpPr>
        <p:spPr>
          <a:xfrm rot="0">
            <a:off x="1080046" y="2955131"/>
            <a:ext cx="16127909" cy="655736"/>
          </a:xfrm>
          <a:prstGeom prst="rect">
            <a:avLst/>
          </a:prstGeom>
        </p:spPr>
        <p:txBody>
          <a:bodyPr anchor="t" rtlCol="false" tIns="0" lIns="0" bIns="0" rIns="0">
            <a:spAutoFit/>
          </a:bodyPr>
          <a:lstStyle/>
          <a:p>
            <a:pPr algn="l">
              <a:lnSpc>
                <a:spcPts val="3875"/>
              </a:lnSpc>
            </a:pPr>
            <a:r>
              <a:rPr lang="en-US" sz="2375">
                <a:solidFill>
                  <a:srgbClr val="D7E5D8"/>
                </a:solidFill>
                <a:latin typeface="Consolas"/>
                <a:ea typeface="Consolas"/>
                <a:cs typeface="Consolas"/>
                <a:sym typeface="Consolas"/>
              </a:rPr>
              <a:t>#include &lt;WiFi.h&gt;</a:t>
            </a:r>
          </a:p>
        </p:txBody>
      </p:sp>
      <p:sp>
        <p:nvSpPr>
          <p:cNvPr name="TextBox 7" id="7"/>
          <p:cNvSpPr txBox="true"/>
          <p:nvPr/>
        </p:nvSpPr>
        <p:spPr>
          <a:xfrm rot="0">
            <a:off x="1080046" y="3815060"/>
            <a:ext cx="16127909" cy="655736"/>
          </a:xfrm>
          <a:prstGeom prst="rect">
            <a:avLst/>
          </a:prstGeom>
        </p:spPr>
        <p:txBody>
          <a:bodyPr anchor="t" rtlCol="false" tIns="0" lIns="0" bIns="0" rIns="0">
            <a:spAutoFit/>
          </a:bodyPr>
          <a:lstStyle/>
          <a:p>
            <a:pPr algn="l">
              <a:lnSpc>
                <a:spcPts val="3875"/>
              </a:lnSpc>
            </a:pPr>
            <a:r>
              <a:rPr lang="en-US" sz="2375">
                <a:solidFill>
                  <a:srgbClr val="D7E5D8"/>
                </a:solidFill>
                <a:latin typeface="Consolas"/>
                <a:ea typeface="Consolas"/>
                <a:cs typeface="Consolas"/>
                <a:sym typeface="Consolas"/>
              </a:rPr>
              <a:t>#include "ThingSpeak.h"</a:t>
            </a:r>
          </a:p>
        </p:txBody>
      </p:sp>
      <p:sp>
        <p:nvSpPr>
          <p:cNvPr name="TextBox 8" id="8"/>
          <p:cNvSpPr txBox="true"/>
          <p:nvPr/>
        </p:nvSpPr>
        <p:spPr>
          <a:xfrm rot="0">
            <a:off x="1080046" y="4674989"/>
            <a:ext cx="16127909" cy="655736"/>
          </a:xfrm>
          <a:prstGeom prst="rect">
            <a:avLst/>
          </a:prstGeom>
        </p:spPr>
        <p:txBody>
          <a:bodyPr anchor="t" rtlCol="false" tIns="0" lIns="0" bIns="0" rIns="0">
            <a:spAutoFit/>
          </a:bodyPr>
          <a:lstStyle/>
          <a:p>
            <a:pPr algn="l">
              <a:lnSpc>
                <a:spcPts val="3875"/>
              </a:lnSpc>
            </a:pPr>
            <a:r>
              <a:rPr lang="en-US" sz="2375">
                <a:solidFill>
                  <a:srgbClr val="D7E5D8"/>
                </a:solidFill>
                <a:latin typeface="Consolas"/>
                <a:ea typeface="Consolas"/>
                <a:cs typeface="Consolas"/>
                <a:sym typeface="Consolas"/>
              </a:rPr>
              <a:t>#include &lt;Wire.h&gt;</a:t>
            </a:r>
          </a:p>
        </p:txBody>
      </p:sp>
      <p:sp>
        <p:nvSpPr>
          <p:cNvPr name="TextBox 9" id="9"/>
          <p:cNvSpPr txBox="true"/>
          <p:nvPr/>
        </p:nvSpPr>
        <p:spPr>
          <a:xfrm rot="0">
            <a:off x="1080046" y="5534917"/>
            <a:ext cx="16127909" cy="655736"/>
          </a:xfrm>
          <a:prstGeom prst="rect">
            <a:avLst/>
          </a:prstGeom>
        </p:spPr>
        <p:txBody>
          <a:bodyPr anchor="t" rtlCol="false" tIns="0" lIns="0" bIns="0" rIns="0">
            <a:spAutoFit/>
          </a:bodyPr>
          <a:lstStyle/>
          <a:p>
            <a:pPr algn="l">
              <a:lnSpc>
                <a:spcPts val="3875"/>
              </a:lnSpc>
            </a:pPr>
            <a:r>
              <a:rPr lang="en-US" sz="2375">
                <a:solidFill>
                  <a:srgbClr val="D7E5D8"/>
                </a:solidFill>
                <a:latin typeface="Consolas"/>
                <a:ea typeface="Consolas"/>
                <a:cs typeface="Consolas"/>
                <a:sym typeface="Consolas"/>
              </a:rPr>
              <a:t>#include "DHT.h"</a:t>
            </a:r>
          </a:p>
        </p:txBody>
      </p:sp>
      <p:sp>
        <p:nvSpPr>
          <p:cNvPr name="TextBox 10" id="10"/>
          <p:cNvSpPr txBox="true"/>
          <p:nvPr/>
        </p:nvSpPr>
        <p:spPr>
          <a:xfrm rot="0">
            <a:off x="1080046" y="6394848"/>
            <a:ext cx="16127909" cy="655736"/>
          </a:xfrm>
          <a:prstGeom prst="rect">
            <a:avLst/>
          </a:prstGeom>
        </p:spPr>
        <p:txBody>
          <a:bodyPr anchor="t" rtlCol="false" tIns="0" lIns="0" bIns="0" rIns="0">
            <a:spAutoFit/>
          </a:bodyPr>
          <a:lstStyle/>
          <a:p>
            <a:pPr algn="l">
              <a:lnSpc>
                <a:spcPts val="3875"/>
              </a:lnSpc>
            </a:pPr>
            <a:r>
              <a:rPr lang="en-US" sz="2375">
                <a:solidFill>
                  <a:srgbClr val="D7E5D8"/>
                </a:solidFill>
                <a:latin typeface="Consolas"/>
                <a:ea typeface="Consolas"/>
                <a:cs typeface="Consolas"/>
                <a:sym typeface="Consolas"/>
              </a:rPr>
              <a:t>#include &lt;Adafruit_GFX.h&gt;</a:t>
            </a:r>
          </a:p>
        </p:txBody>
      </p:sp>
      <p:sp>
        <p:nvSpPr>
          <p:cNvPr name="TextBox 11" id="11"/>
          <p:cNvSpPr txBox="true"/>
          <p:nvPr/>
        </p:nvSpPr>
        <p:spPr>
          <a:xfrm rot="0">
            <a:off x="1080046" y="7254776"/>
            <a:ext cx="16127909" cy="655736"/>
          </a:xfrm>
          <a:prstGeom prst="rect">
            <a:avLst/>
          </a:prstGeom>
        </p:spPr>
        <p:txBody>
          <a:bodyPr anchor="t" rtlCol="false" tIns="0" lIns="0" bIns="0" rIns="0">
            <a:spAutoFit/>
          </a:bodyPr>
          <a:lstStyle/>
          <a:p>
            <a:pPr algn="l">
              <a:lnSpc>
                <a:spcPts val="3875"/>
              </a:lnSpc>
            </a:pPr>
            <a:r>
              <a:rPr lang="en-US" sz="2375">
                <a:solidFill>
                  <a:srgbClr val="D7E5D8"/>
                </a:solidFill>
                <a:latin typeface="Consolas"/>
                <a:ea typeface="Consolas"/>
                <a:cs typeface="Consolas"/>
                <a:sym typeface="Consolas"/>
              </a:rPr>
              <a:t>#include &lt;Adafruit_SSD1306.h&gt;</a:t>
            </a:r>
          </a:p>
        </p:txBody>
      </p:sp>
      <p:sp>
        <p:nvSpPr>
          <p:cNvPr name="TextBox 12" id="12"/>
          <p:cNvSpPr txBox="true"/>
          <p:nvPr/>
        </p:nvSpPr>
        <p:spPr>
          <a:xfrm rot="0">
            <a:off x="1080046" y="8114705"/>
            <a:ext cx="16127909" cy="655736"/>
          </a:xfrm>
          <a:prstGeom prst="rect">
            <a:avLst/>
          </a:prstGeom>
        </p:spPr>
        <p:txBody>
          <a:bodyPr anchor="t" rtlCol="false" tIns="0" lIns="0" bIns="0" rIns="0">
            <a:spAutoFit/>
          </a:bodyPr>
          <a:lstStyle/>
          <a:p>
            <a:pPr algn="l">
              <a:lnSpc>
                <a:spcPts val="3875"/>
              </a:lnSpc>
            </a:pPr>
            <a:r>
              <a:rPr lang="en-US" sz="2375">
                <a:solidFill>
                  <a:srgbClr val="D7E5D8"/>
                </a:solidFill>
                <a:latin typeface="Consolas"/>
                <a:ea typeface="Consolas"/>
                <a:cs typeface="Consolas"/>
                <a:sym typeface="Consolas"/>
              </a:rPr>
              <a:t>#include &lt;PZEM004Tv30.h&gt;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952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436138" y="5343698"/>
            <a:ext cx="17290029" cy="4105028"/>
            <a:chOff x="0" y="0"/>
            <a:chExt cx="13507212" cy="3206905"/>
          </a:xfrm>
        </p:grpSpPr>
        <p:sp>
          <p:nvSpPr>
            <p:cNvPr name="Freeform 4" id="4"/>
            <p:cNvSpPr/>
            <p:nvPr/>
          </p:nvSpPr>
          <p:spPr>
            <a:xfrm flipH="false" flipV="false" rot="0">
              <a:off x="16226" y="10820"/>
              <a:ext cx="13474728" cy="3185318"/>
            </a:xfrm>
            <a:custGeom>
              <a:avLst/>
              <a:gdLst/>
              <a:ahLst/>
              <a:cxnLst/>
              <a:rect r="r" b="b" t="t" l="l"/>
              <a:pathLst>
                <a:path h="3185318" w="13474728">
                  <a:moveTo>
                    <a:pt x="0" y="147266"/>
                  </a:moveTo>
                  <a:cubicBezTo>
                    <a:pt x="0" y="65897"/>
                    <a:pt x="99306" y="0"/>
                    <a:pt x="221815" y="0"/>
                  </a:cubicBezTo>
                  <a:lnTo>
                    <a:pt x="13252914" y="0"/>
                  </a:lnTo>
                  <a:cubicBezTo>
                    <a:pt x="13375423" y="0"/>
                    <a:pt x="13474729" y="65897"/>
                    <a:pt x="13474729" y="147266"/>
                  </a:cubicBezTo>
                  <a:lnTo>
                    <a:pt x="13474729" y="3038052"/>
                  </a:lnTo>
                  <a:cubicBezTo>
                    <a:pt x="13474729" y="3119422"/>
                    <a:pt x="13375423" y="3185318"/>
                    <a:pt x="13252914" y="3185318"/>
                  </a:cubicBezTo>
                  <a:lnTo>
                    <a:pt x="221815" y="3185318"/>
                  </a:lnTo>
                  <a:cubicBezTo>
                    <a:pt x="99306" y="3185318"/>
                    <a:pt x="0" y="3119314"/>
                    <a:pt x="0" y="3038052"/>
                  </a:cubicBezTo>
                  <a:close/>
                </a:path>
              </a:pathLst>
            </a:custGeom>
            <a:solidFill>
              <a:srgbClr val="547808">
                <a:alpha val="60000"/>
              </a:srgbClr>
            </a:solidFill>
          </p:spPr>
        </p:sp>
        <p:sp>
          <p:nvSpPr>
            <p:cNvPr name="Freeform 5" id="5"/>
            <p:cNvSpPr/>
            <p:nvPr/>
          </p:nvSpPr>
          <p:spPr>
            <a:xfrm flipH="false" flipV="false" rot="0">
              <a:off x="0" y="0"/>
              <a:ext cx="13507182" cy="3206968"/>
            </a:xfrm>
            <a:custGeom>
              <a:avLst/>
              <a:gdLst/>
              <a:ahLst/>
              <a:cxnLst/>
              <a:rect r="r" b="b" t="t" l="l"/>
              <a:pathLst>
                <a:path h="3206968" w="13507182">
                  <a:moveTo>
                    <a:pt x="0" y="158086"/>
                  </a:moveTo>
                  <a:cubicBezTo>
                    <a:pt x="0" y="70766"/>
                    <a:pt x="106607" y="0"/>
                    <a:pt x="238041" y="0"/>
                  </a:cubicBezTo>
                  <a:lnTo>
                    <a:pt x="13269140" y="0"/>
                  </a:lnTo>
                  <a:lnTo>
                    <a:pt x="13269140" y="10820"/>
                  </a:lnTo>
                  <a:lnTo>
                    <a:pt x="13269140" y="0"/>
                  </a:lnTo>
                  <a:cubicBezTo>
                    <a:pt x="13400574" y="0"/>
                    <a:pt x="13507182" y="70766"/>
                    <a:pt x="13507182" y="158086"/>
                  </a:cubicBezTo>
                  <a:lnTo>
                    <a:pt x="13490955" y="158086"/>
                  </a:lnTo>
                  <a:lnTo>
                    <a:pt x="13507182" y="158086"/>
                  </a:lnTo>
                  <a:lnTo>
                    <a:pt x="13507182" y="3048872"/>
                  </a:lnTo>
                  <a:lnTo>
                    <a:pt x="13490955" y="3048872"/>
                  </a:lnTo>
                  <a:lnTo>
                    <a:pt x="13507182" y="3048872"/>
                  </a:lnTo>
                  <a:cubicBezTo>
                    <a:pt x="13507182" y="3136193"/>
                    <a:pt x="13400574" y="3206968"/>
                    <a:pt x="13269140" y="3206968"/>
                  </a:cubicBezTo>
                  <a:lnTo>
                    <a:pt x="13269140" y="3196138"/>
                  </a:lnTo>
                  <a:lnTo>
                    <a:pt x="13269140" y="3206968"/>
                  </a:lnTo>
                  <a:lnTo>
                    <a:pt x="238041" y="3206968"/>
                  </a:lnTo>
                  <a:lnTo>
                    <a:pt x="238041" y="3196138"/>
                  </a:lnTo>
                  <a:lnTo>
                    <a:pt x="238041" y="3206968"/>
                  </a:lnTo>
                  <a:cubicBezTo>
                    <a:pt x="106607" y="3206968"/>
                    <a:pt x="0" y="3136193"/>
                    <a:pt x="0" y="3048872"/>
                  </a:cubicBezTo>
                  <a:lnTo>
                    <a:pt x="0" y="158086"/>
                  </a:lnTo>
                  <a:lnTo>
                    <a:pt x="16226" y="158086"/>
                  </a:lnTo>
                  <a:lnTo>
                    <a:pt x="0" y="158086"/>
                  </a:lnTo>
                  <a:moveTo>
                    <a:pt x="32453" y="158086"/>
                  </a:moveTo>
                  <a:lnTo>
                    <a:pt x="32453" y="3048872"/>
                  </a:lnTo>
                  <a:lnTo>
                    <a:pt x="16226" y="3048872"/>
                  </a:lnTo>
                  <a:lnTo>
                    <a:pt x="32453" y="3048872"/>
                  </a:lnTo>
                  <a:cubicBezTo>
                    <a:pt x="32453" y="3124182"/>
                    <a:pt x="124457" y="3185318"/>
                    <a:pt x="238041" y="3185318"/>
                  </a:cubicBezTo>
                  <a:lnTo>
                    <a:pt x="13269140" y="3185318"/>
                  </a:lnTo>
                  <a:cubicBezTo>
                    <a:pt x="13382724" y="3185318"/>
                    <a:pt x="13474728" y="3124182"/>
                    <a:pt x="13474728" y="3048872"/>
                  </a:cubicBezTo>
                  <a:lnTo>
                    <a:pt x="13474728" y="158086"/>
                  </a:lnTo>
                  <a:cubicBezTo>
                    <a:pt x="13474728" y="82776"/>
                    <a:pt x="13382724" y="21641"/>
                    <a:pt x="13269140" y="21641"/>
                  </a:cubicBezTo>
                  <a:lnTo>
                    <a:pt x="238041" y="21641"/>
                  </a:lnTo>
                  <a:lnTo>
                    <a:pt x="238041" y="10820"/>
                  </a:lnTo>
                  <a:lnTo>
                    <a:pt x="238041" y="21641"/>
                  </a:lnTo>
                  <a:cubicBezTo>
                    <a:pt x="124457" y="21641"/>
                    <a:pt x="32453" y="82776"/>
                    <a:pt x="32453" y="158086"/>
                  </a:cubicBezTo>
                  <a:close/>
                </a:path>
              </a:pathLst>
            </a:custGeom>
            <a:solidFill>
              <a:srgbClr val="6D9121">
                <a:alpha val="60000"/>
              </a:srgbClr>
            </a:solidFill>
          </p:spPr>
        </p:sp>
      </p:grpSp>
      <p:sp>
        <p:nvSpPr>
          <p:cNvPr name="TextBox 6" id="6"/>
          <p:cNvSpPr txBox="true"/>
          <p:nvPr/>
        </p:nvSpPr>
        <p:spPr>
          <a:xfrm rot="0">
            <a:off x="991940" y="1802638"/>
            <a:ext cx="10487884" cy="1832573"/>
          </a:xfrm>
          <a:prstGeom prst="rect">
            <a:avLst/>
          </a:prstGeom>
        </p:spPr>
        <p:txBody>
          <a:bodyPr anchor="t" rtlCol="false" tIns="0" lIns="0" bIns="0" rIns="0">
            <a:spAutoFit/>
          </a:bodyPr>
          <a:lstStyle/>
          <a:p>
            <a:pPr algn="ctr">
              <a:lnSpc>
                <a:spcPts val="7143"/>
              </a:lnSpc>
            </a:pPr>
            <a:r>
              <a:rPr lang="en-US" sz="5727" b="true">
                <a:solidFill>
                  <a:srgbClr val="F0F4F1"/>
                </a:solidFill>
                <a:latin typeface="Arimo Bold"/>
                <a:ea typeface="Arimo Bold"/>
                <a:cs typeface="Arimo Bold"/>
                <a:sym typeface="Arimo Bold"/>
              </a:rPr>
              <a:t>Testing and Performance Evaluation</a:t>
            </a:r>
          </a:p>
        </p:txBody>
      </p:sp>
      <p:sp>
        <p:nvSpPr>
          <p:cNvPr name="Freeform 7" id="7" descr="preencoded.png"/>
          <p:cNvSpPr/>
          <p:nvPr/>
        </p:nvSpPr>
        <p:spPr>
          <a:xfrm flipH="false" flipV="false" rot="0">
            <a:off x="11733373" y="1140619"/>
            <a:ext cx="5572063" cy="3812456"/>
          </a:xfrm>
          <a:custGeom>
            <a:avLst/>
            <a:gdLst/>
            <a:ahLst/>
            <a:cxnLst/>
            <a:rect r="r" b="b" t="t" l="l"/>
            <a:pathLst>
              <a:path h="3812456" w="5572063">
                <a:moveTo>
                  <a:pt x="0" y="0"/>
                </a:moveTo>
                <a:lnTo>
                  <a:pt x="5572063" y="0"/>
                </a:lnTo>
                <a:lnTo>
                  <a:pt x="5572063" y="3812455"/>
                </a:lnTo>
                <a:lnTo>
                  <a:pt x="0" y="3812455"/>
                </a:lnTo>
                <a:lnTo>
                  <a:pt x="0" y="0"/>
                </a:lnTo>
                <a:close/>
              </a:path>
            </a:pathLst>
          </a:custGeom>
          <a:blipFill>
            <a:blip r:embed="rId4"/>
            <a:stretch>
              <a:fillRect l="0" t="0" r="0" b="0"/>
            </a:stretch>
          </a:blipFill>
        </p:spPr>
      </p:sp>
      <p:sp>
        <p:nvSpPr>
          <p:cNvPr name="TextBox 8" id="8"/>
          <p:cNvSpPr txBox="true"/>
          <p:nvPr/>
        </p:nvSpPr>
        <p:spPr>
          <a:xfrm rot="0">
            <a:off x="561833" y="5499920"/>
            <a:ext cx="4721886" cy="959744"/>
          </a:xfrm>
          <a:prstGeom prst="rect">
            <a:avLst/>
          </a:prstGeom>
        </p:spPr>
        <p:txBody>
          <a:bodyPr anchor="t" rtlCol="false" tIns="0" lIns="0" bIns="0" rIns="0">
            <a:spAutoFit/>
          </a:bodyPr>
          <a:lstStyle/>
          <a:p>
            <a:pPr algn="l">
              <a:lnSpc>
                <a:spcPts val="3614"/>
              </a:lnSpc>
            </a:pPr>
            <a:r>
              <a:rPr lang="en-US" sz="2891" b="true">
                <a:solidFill>
                  <a:srgbClr val="F0F4F1"/>
                </a:solidFill>
                <a:latin typeface="Arimo Bold"/>
                <a:ea typeface="Arimo Bold"/>
                <a:cs typeface="Arimo Bold"/>
                <a:sym typeface="Arimo Bold"/>
              </a:rPr>
              <a:t>Accurate Readings</a:t>
            </a:r>
          </a:p>
        </p:txBody>
      </p:sp>
      <p:sp>
        <p:nvSpPr>
          <p:cNvPr name="TextBox 9" id="9"/>
          <p:cNvSpPr txBox="true"/>
          <p:nvPr/>
        </p:nvSpPr>
        <p:spPr>
          <a:xfrm rot="0">
            <a:off x="561833" y="6643338"/>
            <a:ext cx="4721886" cy="2497779"/>
          </a:xfrm>
          <a:prstGeom prst="rect">
            <a:avLst/>
          </a:prstGeom>
        </p:spPr>
        <p:txBody>
          <a:bodyPr anchor="t" rtlCol="false" tIns="0" lIns="0" bIns="0" rIns="0">
            <a:spAutoFit/>
          </a:bodyPr>
          <a:lstStyle/>
          <a:p>
            <a:pPr algn="l">
              <a:lnSpc>
                <a:spcPts val="3746"/>
              </a:lnSpc>
            </a:pPr>
            <a:r>
              <a:rPr lang="en-US" sz="2300">
                <a:solidFill>
                  <a:srgbClr val="D7E5D8"/>
                </a:solidFill>
                <a:latin typeface="Arimo"/>
                <a:ea typeface="Arimo"/>
                <a:cs typeface="Arimo"/>
                <a:sym typeface="Arimo"/>
              </a:rPr>
              <a:t>The smart energy meter demonstrated highly accurate voltage, current, and power consumption readings, with an error of less than ±2%.</a:t>
            </a:r>
          </a:p>
        </p:txBody>
      </p:sp>
      <p:sp>
        <p:nvSpPr>
          <p:cNvPr name="TextBox 10" id="10"/>
          <p:cNvSpPr txBox="true"/>
          <p:nvPr/>
        </p:nvSpPr>
        <p:spPr>
          <a:xfrm rot="0">
            <a:off x="6020829" y="5499920"/>
            <a:ext cx="4721886" cy="959744"/>
          </a:xfrm>
          <a:prstGeom prst="rect">
            <a:avLst/>
          </a:prstGeom>
        </p:spPr>
        <p:txBody>
          <a:bodyPr anchor="t" rtlCol="false" tIns="0" lIns="0" bIns="0" rIns="0">
            <a:spAutoFit/>
          </a:bodyPr>
          <a:lstStyle/>
          <a:p>
            <a:pPr algn="l">
              <a:lnSpc>
                <a:spcPts val="3614"/>
              </a:lnSpc>
            </a:pPr>
            <a:r>
              <a:rPr lang="en-US" sz="2891" b="true">
                <a:solidFill>
                  <a:srgbClr val="F0F4F1"/>
                </a:solidFill>
                <a:latin typeface="Arimo Bold"/>
                <a:ea typeface="Arimo Bold"/>
                <a:cs typeface="Arimo Bold"/>
                <a:sym typeface="Arimo Bold"/>
              </a:rPr>
              <a:t>Reliable Fault Detection</a:t>
            </a:r>
          </a:p>
        </p:txBody>
      </p:sp>
      <p:sp>
        <p:nvSpPr>
          <p:cNvPr name="TextBox 11" id="11"/>
          <p:cNvSpPr txBox="true"/>
          <p:nvPr/>
        </p:nvSpPr>
        <p:spPr>
          <a:xfrm rot="0">
            <a:off x="6020829" y="6643338"/>
            <a:ext cx="4721886" cy="2497779"/>
          </a:xfrm>
          <a:prstGeom prst="rect">
            <a:avLst/>
          </a:prstGeom>
        </p:spPr>
        <p:txBody>
          <a:bodyPr anchor="t" rtlCol="false" tIns="0" lIns="0" bIns="0" rIns="0">
            <a:spAutoFit/>
          </a:bodyPr>
          <a:lstStyle/>
          <a:p>
            <a:pPr algn="l">
              <a:lnSpc>
                <a:spcPts val="3746"/>
              </a:lnSpc>
            </a:pPr>
            <a:r>
              <a:rPr lang="en-US" sz="2300">
                <a:solidFill>
                  <a:srgbClr val="D7E5D8"/>
                </a:solidFill>
                <a:latin typeface="Arimo"/>
                <a:ea typeface="Arimo"/>
                <a:cs typeface="Arimo"/>
                <a:sym typeface="Arimo"/>
              </a:rPr>
              <a:t>The meter successfully identified and alerted users to various fault conditions, including overloads and overvoltage, ensuring the safety of connected devices.</a:t>
            </a:r>
          </a:p>
        </p:txBody>
      </p:sp>
      <p:sp>
        <p:nvSpPr>
          <p:cNvPr name="TextBox 12" id="12"/>
          <p:cNvSpPr txBox="true"/>
          <p:nvPr/>
        </p:nvSpPr>
        <p:spPr>
          <a:xfrm rot="0">
            <a:off x="11479824" y="5499920"/>
            <a:ext cx="6246342" cy="959744"/>
          </a:xfrm>
          <a:prstGeom prst="rect">
            <a:avLst/>
          </a:prstGeom>
        </p:spPr>
        <p:txBody>
          <a:bodyPr anchor="t" rtlCol="false" tIns="0" lIns="0" bIns="0" rIns="0">
            <a:spAutoFit/>
          </a:bodyPr>
          <a:lstStyle/>
          <a:p>
            <a:pPr algn="l">
              <a:lnSpc>
                <a:spcPts val="3614"/>
              </a:lnSpc>
            </a:pPr>
            <a:r>
              <a:rPr lang="en-US" sz="2891" b="true">
                <a:solidFill>
                  <a:srgbClr val="F0F4F1"/>
                </a:solidFill>
                <a:latin typeface="Arimo Bold"/>
                <a:ea typeface="Arimo Bold"/>
                <a:cs typeface="Arimo Bold"/>
                <a:sym typeface="Arimo Bold"/>
              </a:rPr>
              <a:t>Responsive Performance</a:t>
            </a:r>
          </a:p>
        </p:txBody>
      </p:sp>
      <p:sp>
        <p:nvSpPr>
          <p:cNvPr name="TextBox 13" id="13"/>
          <p:cNvSpPr txBox="true"/>
          <p:nvPr/>
        </p:nvSpPr>
        <p:spPr>
          <a:xfrm rot="0">
            <a:off x="11479824" y="6643338"/>
            <a:ext cx="6246342" cy="1544387"/>
          </a:xfrm>
          <a:prstGeom prst="rect">
            <a:avLst/>
          </a:prstGeom>
        </p:spPr>
        <p:txBody>
          <a:bodyPr anchor="t" rtlCol="false" tIns="0" lIns="0" bIns="0" rIns="0">
            <a:spAutoFit/>
          </a:bodyPr>
          <a:lstStyle/>
          <a:p>
            <a:pPr algn="l">
              <a:lnSpc>
                <a:spcPts val="3746"/>
              </a:lnSpc>
            </a:pPr>
            <a:r>
              <a:rPr lang="en-US" sz="2300">
                <a:solidFill>
                  <a:srgbClr val="D7E5D8"/>
                </a:solidFill>
                <a:latin typeface="Arimo"/>
                <a:ea typeface="Arimo"/>
                <a:cs typeface="Arimo"/>
                <a:sym typeface="Arimo"/>
              </a:rPr>
              <a:t>The system exhibited a rapid response time of under 1 second, enabling real-time monitoring and control capabilities.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2025">
                <a:alpha val="94902"/>
              </a:srgbClr>
            </a:solidFill>
          </p:spPr>
        </p:sp>
      </p:grpSp>
      <p:sp>
        <p:nvSpPr>
          <p:cNvPr name="TextBox 5" id="5"/>
          <p:cNvSpPr txBox="true"/>
          <p:nvPr/>
        </p:nvSpPr>
        <p:spPr>
          <a:xfrm rot="0">
            <a:off x="849362" y="629245"/>
            <a:ext cx="16589276" cy="760412"/>
          </a:xfrm>
          <a:prstGeom prst="rect">
            <a:avLst/>
          </a:prstGeom>
        </p:spPr>
        <p:txBody>
          <a:bodyPr anchor="t" rtlCol="false" tIns="0" lIns="0" bIns="0" rIns="0">
            <a:spAutoFit/>
          </a:bodyPr>
          <a:lstStyle/>
          <a:p>
            <a:pPr algn="ctr">
              <a:lnSpc>
                <a:spcPts val="5937"/>
              </a:lnSpc>
            </a:pPr>
            <a:r>
              <a:rPr lang="en-US" sz="4750" b="true">
                <a:solidFill>
                  <a:srgbClr val="F0F4F1"/>
                </a:solidFill>
                <a:latin typeface="Arimo Bold"/>
                <a:ea typeface="Arimo Bold"/>
                <a:cs typeface="Arimo Bold"/>
                <a:sym typeface="Arimo Bold"/>
              </a:rPr>
              <a:t>Advantages of Using the Smart Energy Meter</a:t>
            </a:r>
          </a:p>
        </p:txBody>
      </p:sp>
      <p:grpSp>
        <p:nvGrpSpPr>
          <p:cNvPr name="Group 6" id="6"/>
          <p:cNvGrpSpPr/>
          <p:nvPr/>
        </p:nvGrpSpPr>
        <p:grpSpPr>
          <a:xfrm rot="0">
            <a:off x="9129712" y="2669530"/>
            <a:ext cx="28575" cy="6952357"/>
            <a:chOff x="0" y="0"/>
            <a:chExt cx="38100" cy="9269810"/>
          </a:xfrm>
        </p:grpSpPr>
        <p:sp>
          <p:nvSpPr>
            <p:cNvPr name="Freeform 7" id="7"/>
            <p:cNvSpPr/>
            <p:nvPr/>
          </p:nvSpPr>
          <p:spPr>
            <a:xfrm flipH="false" flipV="false" rot="0">
              <a:off x="0" y="0"/>
              <a:ext cx="38100" cy="9269857"/>
            </a:xfrm>
            <a:custGeom>
              <a:avLst/>
              <a:gdLst/>
              <a:ahLst/>
              <a:cxnLst/>
              <a:rect r="r" b="b" t="t" l="l"/>
              <a:pathLst>
                <a:path h="9269857" w="38100">
                  <a:moveTo>
                    <a:pt x="0" y="19050"/>
                  </a:moveTo>
                  <a:cubicBezTo>
                    <a:pt x="0" y="8509"/>
                    <a:pt x="8509" y="0"/>
                    <a:pt x="19050" y="0"/>
                  </a:cubicBezTo>
                  <a:cubicBezTo>
                    <a:pt x="29591" y="0"/>
                    <a:pt x="38100" y="8509"/>
                    <a:pt x="38100" y="19050"/>
                  </a:cubicBezTo>
                  <a:lnTo>
                    <a:pt x="38100" y="9250807"/>
                  </a:lnTo>
                  <a:cubicBezTo>
                    <a:pt x="38100" y="9261348"/>
                    <a:pt x="29591" y="9269857"/>
                    <a:pt x="19050" y="9269857"/>
                  </a:cubicBezTo>
                  <a:cubicBezTo>
                    <a:pt x="8509" y="9269857"/>
                    <a:pt x="0" y="9261348"/>
                    <a:pt x="0" y="9250807"/>
                  </a:cubicBezTo>
                  <a:close/>
                </a:path>
              </a:pathLst>
            </a:custGeom>
            <a:solidFill>
              <a:srgbClr val="6D9121"/>
            </a:solidFill>
          </p:spPr>
        </p:sp>
      </p:grpSp>
      <p:grpSp>
        <p:nvGrpSpPr>
          <p:cNvPr name="Group 8" id="8"/>
          <p:cNvGrpSpPr/>
          <p:nvPr/>
        </p:nvGrpSpPr>
        <p:grpSpPr>
          <a:xfrm rot="0">
            <a:off x="8050187" y="3201144"/>
            <a:ext cx="849362" cy="28575"/>
            <a:chOff x="0" y="0"/>
            <a:chExt cx="1132483" cy="38100"/>
          </a:xfrm>
        </p:grpSpPr>
        <p:sp>
          <p:nvSpPr>
            <p:cNvPr name="Freeform 9" id="9"/>
            <p:cNvSpPr/>
            <p:nvPr/>
          </p:nvSpPr>
          <p:spPr>
            <a:xfrm flipH="false" flipV="false" rot="0">
              <a:off x="0" y="0"/>
              <a:ext cx="1132459" cy="38100"/>
            </a:xfrm>
            <a:custGeom>
              <a:avLst/>
              <a:gdLst/>
              <a:ahLst/>
              <a:cxnLst/>
              <a:rect r="r" b="b" t="t" l="l"/>
              <a:pathLst>
                <a:path h="38100" w="1132459">
                  <a:moveTo>
                    <a:pt x="0" y="19050"/>
                  </a:moveTo>
                  <a:cubicBezTo>
                    <a:pt x="0" y="8509"/>
                    <a:pt x="8509" y="0"/>
                    <a:pt x="19050" y="0"/>
                  </a:cubicBezTo>
                  <a:lnTo>
                    <a:pt x="1113409" y="0"/>
                  </a:lnTo>
                  <a:cubicBezTo>
                    <a:pt x="1123950" y="0"/>
                    <a:pt x="1132459" y="8509"/>
                    <a:pt x="1132459" y="19050"/>
                  </a:cubicBezTo>
                  <a:cubicBezTo>
                    <a:pt x="1132459" y="29591"/>
                    <a:pt x="1123950" y="38100"/>
                    <a:pt x="1113409" y="38100"/>
                  </a:cubicBezTo>
                  <a:lnTo>
                    <a:pt x="19050" y="38100"/>
                  </a:lnTo>
                  <a:cubicBezTo>
                    <a:pt x="8509" y="38100"/>
                    <a:pt x="0" y="29591"/>
                    <a:pt x="0" y="19050"/>
                  </a:cubicBezTo>
                  <a:close/>
                </a:path>
              </a:pathLst>
            </a:custGeom>
            <a:solidFill>
              <a:srgbClr val="6D9121"/>
            </a:solidFill>
          </p:spPr>
        </p:sp>
      </p:grpSp>
      <p:grpSp>
        <p:nvGrpSpPr>
          <p:cNvPr name="Group 10" id="10"/>
          <p:cNvGrpSpPr/>
          <p:nvPr/>
        </p:nvGrpSpPr>
        <p:grpSpPr>
          <a:xfrm rot="0">
            <a:off x="8866212" y="2937719"/>
            <a:ext cx="555575" cy="555575"/>
            <a:chOff x="0" y="0"/>
            <a:chExt cx="740767" cy="740767"/>
          </a:xfrm>
        </p:grpSpPr>
        <p:sp>
          <p:nvSpPr>
            <p:cNvPr name="Freeform 11" id="11"/>
            <p:cNvSpPr/>
            <p:nvPr/>
          </p:nvSpPr>
          <p:spPr>
            <a:xfrm flipH="false" flipV="false" rot="0">
              <a:off x="6350" y="6350"/>
              <a:ext cx="728091" cy="728091"/>
            </a:xfrm>
            <a:custGeom>
              <a:avLst/>
              <a:gdLst/>
              <a:ahLst/>
              <a:cxnLst/>
              <a:rect r="r" b="b" t="t" l="l"/>
              <a:pathLst>
                <a:path h="728091" w="728091">
                  <a:moveTo>
                    <a:pt x="0" y="135890"/>
                  </a:moveTo>
                  <a:cubicBezTo>
                    <a:pt x="0" y="60833"/>
                    <a:pt x="60833" y="0"/>
                    <a:pt x="135890" y="0"/>
                  </a:cubicBezTo>
                  <a:lnTo>
                    <a:pt x="592201" y="0"/>
                  </a:lnTo>
                  <a:cubicBezTo>
                    <a:pt x="667258" y="0"/>
                    <a:pt x="728091" y="60833"/>
                    <a:pt x="728091" y="135890"/>
                  </a:cubicBezTo>
                  <a:lnTo>
                    <a:pt x="728091" y="592201"/>
                  </a:lnTo>
                  <a:cubicBezTo>
                    <a:pt x="728091" y="667258"/>
                    <a:pt x="667258" y="728091"/>
                    <a:pt x="592201" y="728091"/>
                  </a:cubicBezTo>
                  <a:lnTo>
                    <a:pt x="135890" y="728091"/>
                  </a:lnTo>
                  <a:cubicBezTo>
                    <a:pt x="60833" y="728091"/>
                    <a:pt x="0" y="667258"/>
                    <a:pt x="0" y="592201"/>
                  </a:cubicBezTo>
                  <a:close/>
                </a:path>
              </a:pathLst>
            </a:custGeom>
            <a:solidFill>
              <a:srgbClr val="547808"/>
            </a:solidFill>
          </p:spPr>
        </p:sp>
        <p:sp>
          <p:nvSpPr>
            <p:cNvPr name="Freeform 12" id="12"/>
            <p:cNvSpPr/>
            <p:nvPr/>
          </p:nvSpPr>
          <p:spPr>
            <a:xfrm flipH="false" flipV="false" rot="0">
              <a:off x="0" y="0"/>
              <a:ext cx="740791" cy="740791"/>
            </a:xfrm>
            <a:custGeom>
              <a:avLst/>
              <a:gdLst/>
              <a:ahLst/>
              <a:cxnLst/>
              <a:rect r="r" b="b" t="t" l="l"/>
              <a:pathLst>
                <a:path h="740791" w="740791">
                  <a:moveTo>
                    <a:pt x="0" y="142240"/>
                  </a:moveTo>
                  <a:cubicBezTo>
                    <a:pt x="0" y="63754"/>
                    <a:pt x="63754" y="0"/>
                    <a:pt x="142240" y="0"/>
                  </a:cubicBezTo>
                  <a:lnTo>
                    <a:pt x="598551" y="0"/>
                  </a:lnTo>
                  <a:lnTo>
                    <a:pt x="598551" y="6350"/>
                  </a:lnTo>
                  <a:lnTo>
                    <a:pt x="598551" y="0"/>
                  </a:lnTo>
                  <a:cubicBezTo>
                    <a:pt x="677164" y="0"/>
                    <a:pt x="740791" y="63754"/>
                    <a:pt x="740791" y="142240"/>
                  </a:cubicBezTo>
                  <a:lnTo>
                    <a:pt x="734441" y="142240"/>
                  </a:lnTo>
                  <a:lnTo>
                    <a:pt x="740791" y="142240"/>
                  </a:lnTo>
                  <a:lnTo>
                    <a:pt x="740791" y="598551"/>
                  </a:lnTo>
                  <a:lnTo>
                    <a:pt x="734441" y="598551"/>
                  </a:lnTo>
                  <a:lnTo>
                    <a:pt x="740791" y="598551"/>
                  </a:lnTo>
                  <a:cubicBezTo>
                    <a:pt x="740791" y="677164"/>
                    <a:pt x="677037" y="740791"/>
                    <a:pt x="598551" y="740791"/>
                  </a:cubicBezTo>
                  <a:lnTo>
                    <a:pt x="598551" y="734441"/>
                  </a:lnTo>
                  <a:lnTo>
                    <a:pt x="598551" y="740791"/>
                  </a:lnTo>
                  <a:lnTo>
                    <a:pt x="142240" y="740791"/>
                  </a:lnTo>
                  <a:lnTo>
                    <a:pt x="142240" y="734441"/>
                  </a:lnTo>
                  <a:lnTo>
                    <a:pt x="142240" y="740791"/>
                  </a:lnTo>
                  <a:cubicBezTo>
                    <a:pt x="63754" y="740791"/>
                    <a:pt x="0" y="677037"/>
                    <a:pt x="0" y="598551"/>
                  </a:cubicBezTo>
                  <a:lnTo>
                    <a:pt x="0" y="142240"/>
                  </a:lnTo>
                  <a:lnTo>
                    <a:pt x="6350" y="142240"/>
                  </a:lnTo>
                  <a:lnTo>
                    <a:pt x="0" y="142240"/>
                  </a:lnTo>
                  <a:moveTo>
                    <a:pt x="12700" y="142240"/>
                  </a:moveTo>
                  <a:lnTo>
                    <a:pt x="12700" y="598551"/>
                  </a:lnTo>
                  <a:lnTo>
                    <a:pt x="6350" y="598551"/>
                  </a:lnTo>
                  <a:lnTo>
                    <a:pt x="12700" y="598551"/>
                  </a:lnTo>
                  <a:cubicBezTo>
                    <a:pt x="12700" y="670052"/>
                    <a:pt x="70739" y="728091"/>
                    <a:pt x="142240" y="728091"/>
                  </a:cubicBezTo>
                  <a:lnTo>
                    <a:pt x="598551" y="728091"/>
                  </a:lnTo>
                  <a:cubicBezTo>
                    <a:pt x="670052" y="728091"/>
                    <a:pt x="728091" y="670052"/>
                    <a:pt x="728091" y="598551"/>
                  </a:cubicBezTo>
                  <a:lnTo>
                    <a:pt x="728091" y="142240"/>
                  </a:lnTo>
                  <a:cubicBezTo>
                    <a:pt x="728091" y="70739"/>
                    <a:pt x="670052" y="12700"/>
                    <a:pt x="598551" y="12700"/>
                  </a:cubicBezTo>
                  <a:lnTo>
                    <a:pt x="142240" y="12700"/>
                  </a:lnTo>
                  <a:lnTo>
                    <a:pt x="142240" y="6350"/>
                  </a:lnTo>
                  <a:lnTo>
                    <a:pt x="142240" y="12700"/>
                  </a:lnTo>
                  <a:cubicBezTo>
                    <a:pt x="70739" y="12700"/>
                    <a:pt x="12700" y="70739"/>
                    <a:pt x="12700" y="142240"/>
                  </a:cubicBezTo>
                  <a:close/>
                </a:path>
              </a:pathLst>
            </a:custGeom>
            <a:solidFill>
              <a:srgbClr val="6D9121"/>
            </a:solidFill>
          </p:spPr>
        </p:sp>
      </p:grpSp>
      <p:sp>
        <p:nvSpPr>
          <p:cNvPr name="TextBox 13" id="13"/>
          <p:cNvSpPr txBox="true"/>
          <p:nvPr/>
        </p:nvSpPr>
        <p:spPr>
          <a:xfrm rot="0">
            <a:off x="9047634" y="3061990"/>
            <a:ext cx="192584" cy="335459"/>
          </a:xfrm>
          <a:prstGeom prst="rect">
            <a:avLst/>
          </a:prstGeom>
        </p:spPr>
        <p:txBody>
          <a:bodyPr anchor="t" rtlCol="false" tIns="0" lIns="0" bIns="0" rIns="0">
            <a:spAutoFit/>
          </a:bodyPr>
          <a:lstStyle/>
          <a:p>
            <a:pPr algn="ctr">
              <a:lnSpc>
                <a:spcPts val="2812"/>
              </a:lnSpc>
            </a:pPr>
            <a:r>
              <a:rPr lang="en-US" sz="2812" b="true">
                <a:solidFill>
                  <a:srgbClr val="FFFFFF"/>
                </a:solidFill>
                <a:latin typeface="Arimo Bold"/>
                <a:ea typeface="Arimo Bold"/>
                <a:cs typeface="Arimo Bold"/>
                <a:sym typeface="Arimo Bold"/>
              </a:rPr>
              <a:t>1</a:t>
            </a:r>
          </a:p>
        </p:txBody>
      </p:sp>
      <p:sp>
        <p:nvSpPr>
          <p:cNvPr name="TextBox 14" id="14"/>
          <p:cNvSpPr txBox="true"/>
          <p:nvPr/>
        </p:nvSpPr>
        <p:spPr>
          <a:xfrm rot="0">
            <a:off x="1137494" y="2893070"/>
            <a:ext cx="6671667" cy="398264"/>
          </a:xfrm>
          <a:prstGeom prst="rect">
            <a:avLst/>
          </a:prstGeom>
        </p:spPr>
        <p:txBody>
          <a:bodyPr anchor="t" rtlCol="false" tIns="0" lIns="0" bIns="0" rIns="0">
            <a:spAutoFit/>
          </a:bodyPr>
          <a:lstStyle/>
          <a:p>
            <a:pPr algn="r">
              <a:lnSpc>
                <a:spcPts val="2937"/>
              </a:lnSpc>
            </a:pPr>
            <a:r>
              <a:rPr lang="en-US" sz="2375" b="true">
                <a:solidFill>
                  <a:srgbClr val="D7E5D8"/>
                </a:solidFill>
                <a:latin typeface="Arimo Bold"/>
                <a:ea typeface="Arimo Bold"/>
                <a:cs typeface="Arimo Bold"/>
                <a:sym typeface="Arimo Bold"/>
              </a:rPr>
              <a:t>Improved Energy Efficiency</a:t>
            </a:r>
          </a:p>
        </p:txBody>
      </p:sp>
      <p:sp>
        <p:nvSpPr>
          <p:cNvPr name="TextBox 15" id="15"/>
          <p:cNvSpPr txBox="true"/>
          <p:nvPr/>
        </p:nvSpPr>
        <p:spPr>
          <a:xfrm rot="0">
            <a:off x="849362" y="3332113"/>
            <a:ext cx="6959799" cy="1269653"/>
          </a:xfrm>
          <a:prstGeom prst="rect">
            <a:avLst/>
          </a:prstGeom>
        </p:spPr>
        <p:txBody>
          <a:bodyPr anchor="t" rtlCol="false" tIns="0" lIns="0" bIns="0" rIns="0">
            <a:spAutoFit/>
          </a:bodyPr>
          <a:lstStyle/>
          <a:p>
            <a:pPr algn="r">
              <a:lnSpc>
                <a:spcPts val="3000"/>
              </a:lnSpc>
            </a:pPr>
            <a:r>
              <a:rPr lang="en-US" sz="1874">
                <a:solidFill>
                  <a:srgbClr val="D7E5D8"/>
                </a:solidFill>
                <a:latin typeface="Arimo"/>
                <a:ea typeface="Arimo"/>
                <a:cs typeface="Arimo"/>
                <a:sym typeface="Arimo"/>
              </a:rPr>
              <a:t>The real-time monitoring capabilities of the smart meter allow users to identify and address energy waste, leading to significant savings on utility bills.</a:t>
            </a:r>
          </a:p>
        </p:txBody>
      </p:sp>
      <p:grpSp>
        <p:nvGrpSpPr>
          <p:cNvPr name="Group 16" id="16"/>
          <p:cNvGrpSpPr/>
          <p:nvPr/>
        </p:nvGrpSpPr>
        <p:grpSpPr>
          <a:xfrm rot="0">
            <a:off x="9388450" y="4414540"/>
            <a:ext cx="849362" cy="28575"/>
            <a:chOff x="0" y="0"/>
            <a:chExt cx="1132483" cy="38100"/>
          </a:xfrm>
        </p:grpSpPr>
        <p:sp>
          <p:nvSpPr>
            <p:cNvPr name="Freeform 17" id="17"/>
            <p:cNvSpPr/>
            <p:nvPr/>
          </p:nvSpPr>
          <p:spPr>
            <a:xfrm flipH="false" flipV="false" rot="0">
              <a:off x="0" y="0"/>
              <a:ext cx="1132459" cy="38100"/>
            </a:xfrm>
            <a:custGeom>
              <a:avLst/>
              <a:gdLst/>
              <a:ahLst/>
              <a:cxnLst/>
              <a:rect r="r" b="b" t="t" l="l"/>
              <a:pathLst>
                <a:path h="38100" w="1132459">
                  <a:moveTo>
                    <a:pt x="0" y="19050"/>
                  </a:moveTo>
                  <a:cubicBezTo>
                    <a:pt x="0" y="8509"/>
                    <a:pt x="8509" y="0"/>
                    <a:pt x="19050" y="0"/>
                  </a:cubicBezTo>
                  <a:lnTo>
                    <a:pt x="1113409" y="0"/>
                  </a:lnTo>
                  <a:cubicBezTo>
                    <a:pt x="1123950" y="0"/>
                    <a:pt x="1132459" y="8509"/>
                    <a:pt x="1132459" y="19050"/>
                  </a:cubicBezTo>
                  <a:cubicBezTo>
                    <a:pt x="1132459" y="29591"/>
                    <a:pt x="1123950" y="38100"/>
                    <a:pt x="1113409" y="38100"/>
                  </a:cubicBezTo>
                  <a:lnTo>
                    <a:pt x="19050" y="38100"/>
                  </a:lnTo>
                  <a:cubicBezTo>
                    <a:pt x="8509" y="38100"/>
                    <a:pt x="0" y="29591"/>
                    <a:pt x="0" y="19050"/>
                  </a:cubicBezTo>
                  <a:close/>
                </a:path>
              </a:pathLst>
            </a:custGeom>
            <a:solidFill>
              <a:srgbClr val="6D9121"/>
            </a:solidFill>
          </p:spPr>
        </p:sp>
      </p:grpSp>
      <p:grpSp>
        <p:nvGrpSpPr>
          <p:cNvPr name="Group 18" id="18"/>
          <p:cNvGrpSpPr/>
          <p:nvPr/>
        </p:nvGrpSpPr>
        <p:grpSpPr>
          <a:xfrm rot="0">
            <a:off x="8866212" y="4151114"/>
            <a:ext cx="555575" cy="555575"/>
            <a:chOff x="0" y="0"/>
            <a:chExt cx="740767" cy="740767"/>
          </a:xfrm>
        </p:grpSpPr>
        <p:sp>
          <p:nvSpPr>
            <p:cNvPr name="Freeform 19" id="19"/>
            <p:cNvSpPr/>
            <p:nvPr/>
          </p:nvSpPr>
          <p:spPr>
            <a:xfrm flipH="false" flipV="false" rot="0">
              <a:off x="6350" y="6350"/>
              <a:ext cx="728091" cy="728091"/>
            </a:xfrm>
            <a:custGeom>
              <a:avLst/>
              <a:gdLst/>
              <a:ahLst/>
              <a:cxnLst/>
              <a:rect r="r" b="b" t="t" l="l"/>
              <a:pathLst>
                <a:path h="728091" w="728091">
                  <a:moveTo>
                    <a:pt x="0" y="135890"/>
                  </a:moveTo>
                  <a:cubicBezTo>
                    <a:pt x="0" y="60833"/>
                    <a:pt x="60833" y="0"/>
                    <a:pt x="135890" y="0"/>
                  </a:cubicBezTo>
                  <a:lnTo>
                    <a:pt x="592201" y="0"/>
                  </a:lnTo>
                  <a:cubicBezTo>
                    <a:pt x="667258" y="0"/>
                    <a:pt x="728091" y="60833"/>
                    <a:pt x="728091" y="135890"/>
                  </a:cubicBezTo>
                  <a:lnTo>
                    <a:pt x="728091" y="592201"/>
                  </a:lnTo>
                  <a:cubicBezTo>
                    <a:pt x="728091" y="667258"/>
                    <a:pt x="667258" y="728091"/>
                    <a:pt x="592201" y="728091"/>
                  </a:cubicBezTo>
                  <a:lnTo>
                    <a:pt x="135890" y="728091"/>
                  </a:lnTo>
                  <a:cubicBezTo>
                    <a:pt x="60833" y="728091"/>
                    <a:pt x="0" y="667258"/>
                    <a:pt x="0" y="592201"/>
                  </a:cubicBezTo>
                  <a:close/>
                </a:path>
              </a:pathLst>
            </a:custGeom>
            <a:solidFill>
              <a:srgbClr val="547808"/>
            </a:solidFill>
          </p:spPr>
        </p:sp>
        <p:sp>
          <p:nvSpPr>
            <p:cNvPr name="Freeform 20" id="20"/>
            <p:cNvSpPr/>
            <p:nvPr/>
          </p:nvSpPr>
          <p:spPr>
            <a:xfrm flipH="false" flipV="false" rot="0">
              <a:off x="0" y="0"/>
              <a:ext cx="740791" cy="740791"/>
            </a:xfrm>
            <a:custGeom>
              <a:avLst/>
              <a:gdLst/>
              <a:ahLst/>
              <a:cxnLst/>
              <a:rect r="r" b="b" t="t" l="l"/>
              <a:pathLst>
                <a:path h="740791" w="740791">
                  <a:moveTo>
                    <a:pt x="0" y="142240"/>
                  </a:moveTo>
                  <a:cubicBezTo>
                    <a:pt x="0" y="63754"/>
                    <a:pt x="63754" y="0"/>
                    <a:pt x="142240" y="0"/>
                  </a:cubicBezTo>
                  <a:lnTo>
                    <a:pt x="598551" y="0"/>
                  </a:lnTo>
                  <a:lnTo>
                    <a:pt x="598551" y="6350"/>
                  </a:lnTo>
                  <a:lnTo>
                    <a:pt x="598551" y="0"/>
                  </a:lnTo>
                  <a:cubicBezTo>
                    <a:pt x="677164" y="0"/>
                    <a:pt x="740791" y="63754"/>
                    <a:pt x="740791" y="142240"/>
                  </a:cubicBezTo>
                  <a:lnTo>
                    <a:pt x="734441" y="142240"/>
                  </a:lnTo>
                  <a:lnTo>
                    <a:pt x="740791" y="142240"/>
                  </a:lnTo>
                  <a:lnTo>
                    <a:pt x="740791" y="598551"/>
                  </a:lnTo>
                  <a:lnTo>
                    <a:pt x="734441" y="598551"/>
                  </a:lnTo>
                  <a:lnTo>
                    <a:pt x="740791" y="598551"/>
                  </a:lnTo>
                  <a:cubicBezTo>
                    <a:pt x="740791" y="677164"/>
                    <a:pt x="677037" y="740791"/>
                    <a:pt x="598551" y="740791"/>
                  </a:cubicBezTo>
                  <a:lnTo>
                    <a:pt x="598551" y="734441"/>
                  </a:lnTo>
                  <a:lnTo>
                    <a:pt x="598551" y="740791"/>
                  </a:lnTo>
                  <a:lnTo>
                    <a:pt x="142240" y="740791"/>
                  </a:lnTo>
                  <a:lnTo>
                    <a:pt x="142240" y="734441"/>
                  </a:lnTo>
                  <a:lnTo>
                    <a:pt x="142240" y="740791"/>
                  </a:lnTo>
                  <a:cubicBezTo>
                    <a:pt x="63754" y="740791"/>
                    <a:pt x="0" y="677037"/>
                    <a:pt x="0" y="598551"/>
                  </a:cubicBezTo>
                  <a:lnTo>
                    <a:pt x="0" y="142240"/>
                  </a:lnTo>
                  <a:lnTo>
                    <a:pt x="6350" y="142240"/>
                  </a:lnTo>
                  <a:lnTo>
                    <a:pt x="0" y="142240"/>
                  </a:lnTo>
                  <a:moveTo>
                    <a:pt x="12700" y="142240"/>
                  </a:moveTo>
                  <a:lnTo>
                    <a:pt x="12700" y="598551"/>
                  </a:lnTo>
                  <a:lnTo>
                    <a:pt x="6350" y="598551"/>
                  </a:lnTo>
                  <a:lnTo>
                    <a:pt x="12700" y="598551"/>
                  </a:lnTo>
                  <a:cubicBezTo>
                    <a:pt x="12700" y="670052"/>
                    <a:pt x="70739" y="728091"/>
                    <a:pt x="142240" y="728091"/>
                  </a:cubicBezTo>
                  <a:lnTo>
                    <a:pt x="598551" y="728091"/>
                  </a:lnTo>
                  <a:cubicBezTo>
                    <a:pt x="670052" y="728091"/>
                    <a:pt x="728091" y="670052"/>
                    <a:pt x="728091" y="598551"/>
                  </a:cubicBezTo>
                  <a:lnTo>
                    <a:pt x="728091" y="142240"/>
                  </a:lnTo>
                  <a:cubicBezTo>
                    <a:pt x="728091" y="70739"/>
                    <a:pt x="670052" y="12700"/>
                    <a:pt x="598551" y="12700"/>
                  </a:cubicBezTo>
                  <a:lnTo>
                    <a:pt x="142240" y="12700"/>
                  </a:lnTo>
                  <a:lnTo>
                    <a:pt x="142240" y="6350"/>
                  </a:lnTo>
                  <a:lnTo>
                    <a:pt x="142240" y="12700"/>
                  </a:lnTo>
                  <a:cubicBezTo>
                    <a:pt x="70739" y="12700"/>
                    <a:pt x="12700" y="70739"/>
                    <a:pt x="12700" y="142240"/>
                  </a:cubicBezTo>
                  <a:close/>
                </a:path>
              </a:pathLst>
            </a:custGeom>
            <a:solidFill>
              <a:srgbClr val="6D9121"/>
            </a:solidFill>
          </p:spPr>
        </p:sp>
      </p:grpSp>
      <p:sp>
        <p:nvSpPr>
          <p:cNvPr name="TextBox 21" id="21"/>
          <p:cNvSpPr txBox="true"/>
          <p:nvPr/>
        </p:nvSpPr>
        <p:spPr>
          <a:xfrm rot="0">
            <a:off x="8961314" y="4275385"/>
            <a:ext cx="365224" cy="335459"/>
          </a:xfrm>
          <a:prstGeom prst="rect">
            <a:avLst/>
          </a:prstGeom>
        </p:spPr>
        <p:txBody>
          <a:bodyPr anchor="t" rtlCol="false" tIns="0" lIns="0" bIns="0" rIns="0">
            <a:spAutoFit/>
          </a:bodyPr>
          <a:lstStyle/>
          <a:p>
            <a:pPr algn="ctr">
              <a:lnSpc>
                <a:spcPts val="2812"/>
              </a:lnSpc>
            </a:pPr>
            <a:r>
              <a:rPr lang="en-US" sz="2812" b="true">
                <a:solidFill>
                  <a:srgbClr val="FFFFFF"/>
                </a:solidFill>
                <a:latin typeface="Arimo Bold"/>
                <a:ea typeface="Arimo Bold"/>
                <a:cs typeface="Arimo Bold"/>
                <a:sym typeface="Arimo Bold"/>
              </a:rPr>
              <a:t>2</a:t>
            </a:r>
          </a:p>
        </p:txBody>
      </p:sp>
      <p:sp>
        <p:nvSpPr>
          <p:cNvPr name="TextBox 22" id="22"/>
          <p:cNvSpPr txBox="true"/>
          <p:nvPr/>
        </p:nvSpPr>
        <p:spPr>
          <a:xfrm rot="0">
            <a:off x="10478840" y="4106465"/>
            <a:ext cx="6959799" cy="777479"/>
          </a:xfrm>
          <a:prstGeom prst="rect">
            <a:avLst/>
          </a:prstGeom>
        </p:spPr>
        <p:txBody>
          <a:bodyPr anchor="t" rtlCol="false" tIns="0" lIns="0" bIns="0" rIns="0">
            <a:spAutoFit/>
          </a:bodyPr>
          <a:lstStyle/>
          <a:p>
            <a:pPr algn="l">
              <a:lnSpc>
                <a:spcPts val="2937"/>
              </a:lnSpc>
            </a:pPr>
            <a:r>
              <a:rPr lang="en-US" sz="2375" b="true">
                <a:solidFill>
                  <a:srgbClr val="D7E5D8"/>
                </a:solidFill>
                <a:latin typeface="Arimo Bold"/>
                <a:ea typeface="Arimo Bold"/>
                <a:cs typeface="Arimo Bold"/>
                <a:sym typeface="Arimo Bold"/>
              </a:rPr>
              <a:t>Real-Time Monitoring and Alerts</a:t>
            </a:r>
          </a:p>
        </p:txBody>
      </p:sp>
      <p:sp>
        <p:nvSpPr>
          <p:cNvPr name="TextBox 23" id="23"/>
          <p:cNvSpPr txBox="true"/>
          <p:nvPr/>
        </p:nvSpPr>
        <p:spPr>
          <a:xfrm rot="0">
            <a:off x="10478840" y="4924722"/>
            <a:ext cx="6959799" cy="1269652"/>
          </a:xfrm>
          <a:prstGeom prst="rect">
            <a:avLst/>
          </a:prstGeom>
        </p:spPr>
        <p:txBody>
          <a:bodyPr anchor="t" rtlCol="false" tIns="0" lIns="0" bIns="0" rIns="0">
            <a:spAutoFit/>
          </a:bodyPr>
          <a:lstStyle/>
          <a:p>
            <a:pPr algn="l">
              <a:lnSpc>
                <a:spcPts val="3000"/>
              </a:lnSpc>
            </a:pPr>
            <a:r>
              <a:rPr lang="en-US" sz="1874">
                <a:solidFill>
                  <a:srgbClr val="D7E5D8"/>
                </a:solidFill>
                <a:latin typeface="Arimo"/>
                <a:ea typeface="Arimo"/>
                <a:cs typeface="Arimo"/>
                <a:sym typeface="Arimo"/>
              </a:rPr>
              <a:t>The meter constantly tracks power usage and can instantly notify users of spikes or irregularities, enabling quick intervention to prevent issues.</a:t>
            </a:r>
          </a:p>
        </p:txBody>
      </p:sp>
      <p:grpSp>
        <p:nvGrpSpPr>
          <p:cNvPr name="Group 24" id="24"/>
          <p:cNvGrpSpPr/>
          <p:nvPr/>
        </p:nvGrpSpPr>
        <p:grpSpPr>
          <a:xfrm rot="0">
            <a:off x="8050187" y="5812780"/>
            <a:ext cx="849362" cy="28575"/>
            <a:chOff x="0" y="0"/>
            <a:chExt cx="1132483" cy="38100"/>
          </a:xfrm>
        </p:grpSpPr>
        <p:sp>
          <p:nvSpPr>
            <p:cNvPr name="Freeform 25" id="25"/>
            <p:cNvSpPr/>
            <p:nvPr/>
          </p:nvSpPr>
          <p:spPr>
            <a:xfrm flipH="false" flipV="false" rot="0">
              <a:off x="0" y="0"/>
              <a:ext cx="1132459" cy="38100"/>
            </a:xfrm>
            <a:custGeom>
              <a:avLst/>
              <a:gdLst/>
              <a:ahLst/>
              <a:cxnLst/>
              <a:rect r="r" b="b" t="t" l="l"/>
              <a:pathLst>
                <a:path h="38100" w="1132459">
                  <a:moveTo>
                    <a:pt x="0" y="19050"/>
                  </a:moveTo>
                  <a:cubicBezTo>
                    <a:pt x="0" y="8509"/>
                    <a:pt x="8509" y="0"/>
                    <a:pt x="19050" y="0"/>
                  </a:cubicBezTo>
                  <a:lnTo>
                    <a:pt x="1113409" y="0"/>
                  </a:lnTo>
                  <a:cubicBezTo>
                    <a:pt x="1123950" y="0"/>
                    <a:pt x="1132459" y="8509"/>
                    <a:pt x="1132459" y="19050"/>
                  </a:cubicBezTo>
                  <a:cubicBezTo>
                    <a:pt x="1132459" y="29591"/>
                    <a:pt x="1123950" y="38100"/>
                    <a:pt x="1113409" y="38100"/>
                  </a:cubicBezTo>
                  <a:lnTo>
                    <a:pt x="19050" y="38100"/>
                  </a:lnTo>
                  <a:cubicBezTo>
                    <a:pt x="8509" y="38100"/>
                    <a:pt x="0" y="29591"/>
                    <a:pt x="0" y="19050"/>
                  </a:cubicBezTo>
                  <a:close/>
                </a:path>
              </a:pathLst>
            </a:custGeom>
            <a:solidFill>
              <a:srgbClr val="6D9121"/>
            </a:solidFill>
          </p:spPr>
        </p:sp>
      </p:grpSp>
      <p:grpSp>
        <p:nvGrpSpPr>
          <p:cNvPr name="Group 26" id="26"/>
          <p:cNvGrpSpPr/>
          <p:nvPr/>
        </p:nvGrpSpPr>
        <p:grpSpPr>
          <a:xfrm rot="0">
            <a:off x="8866212" y="5549354"/>
            <a:ext cx="555575" cy="555575"/>
            <a:chOff x="0" y="0"/>
            <a:chExt cx="740767" cy="740767"/>
          </a:xfrm>
        </p:grpSpPr>
        <p:sp>
          <p:nvSpPr>
            <p:cNvPr name="Freeform 27" id="27"/>
            <p:cNvSpPr/>
            <p:nvPr/>
          </p:nvSpPr>
          <p:spPr>
            <a:xfrm flipH="false" flipV="false" rot="0">
              <a:off x="6350" y="6350"/>
              <a:ext cx="728091" cy="728091"/>
            </a:xfrm>
            <a:custGeom>
              <a:avLst/>
              <a:gdLst/>
              <a:ahLst/>
              <a:cxnLst/>
              <a:rect r="r" b="b" t="t" l="l"/>
              <a:pathLst>
                <a:path h="728091" w="728091">
                  <a:moveTo>
                    <a:pt x="0" y="135890"/>
                  </a:moveTo>
                  <a:cubicBezTo>
                    <a:pt x="0" y="60833"/>
                    <a:pt x="60833" y="0"/>
                    <a:pt x="135890" y="0"/>
                  </a:cubicBezTo>
                  <a:lnTo>
                    <a:pt x="592201" y="0"/>
                  </a:lnTo>
                  <a:cubicBezTo>
                    <a:pt x="667258" y="0"/>
                    <a:pt x="728091" y="60833"/>
                    <a:pt x="728091" y="135890"/>
                  </a:cubicBezTo>
                  <a:lnTo>
                    <a:pt x="728091" y="592201"/>
                  </a:lnTo>
                  <a:cubicBezTo>
                    <a:pt x="728091" y="667258"/>
                    <a:pt x="667258" y="728091"/>
                    <a:pt x="592201" y="728091"/>
                  </a:cubicBezTo>
                  <a:lnTo>
                    <a:pt x="135890" y="728091"/>
                  </a:lnTo>
                  <a:cubicBezTo>
                    <a:pt x="60833" y="728091"/>
                    <a:pt x="0" y="667258"/>
                    <a:pt x="0" y="592201"/>
                  </a:cubicBezTo>
                  <a:close/>
                </a:path>
              </a:pathLst>
            </a:custGeom>
            <a:solidFill>
              <a:srgbClr val="547808"/>
            </a:solidFill>
          </p:spPr>
        </p:sp>
        <p:sp>
          <p:nvSpPr>
            <p:cNvPr name="Freeform 28" id="28"/>
            <p:cNvSpPr/>
            <p:nvPr/>
          </p:nvSpPr>
          <p:spPr>
            <a:xfrm flipH="false" flipV="false" rot="0">
              <a:off x="0" y="0"/>
              <a:ext cx="740791" cy="740791"/>
            </a:xfrm>
            <a:custGeom>
              <a:avLst/>
              <a:gdLst/>
              <a:ahLst/>
              <a:cxnLst/>
              <a:rect r="r" b="b" t="t" l="l"/>
              <a:pathLst>
                <a:path h="740791" w="740791">
                  <a:moveTo>
                    <a:pt x="0" y="142240"/>
                  </a:moveTo>
                  <a:cubicBezTo>
                    <a:pt x="0" y="63754"/>
                    <a:pt x="63754" y="0"/>
                    <a:pt x="142240" y="0"/>
                  </a:cubicBezTo>
                  <a:lnTo>
                    <a:pt x="598551" y="0"/>
                  </a:lnTo>
                  <a:lnTo>
                    <a:pt x="598551" y="6350"/>
                  </a:lnTo>
                  <a:lnTo>
                    <a:pt x="598551" y="0"/>
                  </a:lnTo>
                  <a:cubicBezTo>
                    <a:pt x="677164" y="0"/>
                    <a:pt x="740791" y="63754"/>
                    <a:pt x="740791" y="142240"/>
                  </a:cubicBezTo>
                  <a:lnTo>
                    <a:pt x="734441" y="142240"/>
                  </a:lnTo>
                  <a:lnTo>
                    <a:pt x="740791" y="142240"/>
                  </a:lnTo>
                  <a:lnTo>
                    <a:pt x="740791" y="598551"/>
                  </a:lnTo>
                  <a:lnTo>
                    <a:pt x="734441" y="598551"/>
                  </a:lnTo>
                  <a:lnTo>
                    <a:pt x="740791" y="598551"/>
                  </a:lnTo>
                  <a:cubicBezTo>
                    <a:pt x="740791" y="677164"/>
                    <a:pt x="677037" y="740791"/>
                    <a:pt x="598551" y="740791"/>
                  </a:cubicBezTo>
                  <a:lnTo>
                    <a:pt x="598551" y="734441"/>
                  </a:lnTo>
                  <a:lnTo>
                    <a:pt x="598551" y="740791"/>
                  </a:lnTo>
                  <a:lnTo>
                    <a:pt x="142240" y="740791"/>
                  </a:lnTo>
                  <a:lnTo>
                    <a:pt x="142240" y="734441"/>
                  </a:lnTo>
                  <a:lnTo>
                    <a:pt x="142240" y="740791"/>
                  </a:lnTo>
                  <a:cubicBezTo>
                    <a:pt x="63754" y="740791"/>
                    <a:pt x="0" y="677037"/>
                    <a:pt x="0" y="598551"/>
                  </a:cubicBezTo>
                  <a:lnTo>
                    <a:pt x="0" y="142240"/>
                  </a:lnTo>
                  <a:lnTo>
                    <a:pt x="6350" y="142240"/>
                  </a:lnTo>
                  <a:lnTo>
                    <a:pt x="0" y="142240"/>
                  </a:lnTo>
                  <a:moveTo>
                    <a:pt x="12700" y="142240"/>
                  </a:moveTo>
                  <a:lnTo>
                    <a:pt x="12700" y="598551"/>
                  </a:lnTo>
                  <a:lnTo>
                    <a:pt x="6350" y="598551"/>
                  </a:lnTo>
                  <a:lnTo>
                    <a:pt x="12700" y="598551"/>
                  </a:lnTo>
                  <a:cubicBezTo>
                    <a:pt x="12700" y="670052"/>
                    <a:pt x="70739" y="728091"/>
                    <a:pt x="142240" y="728091"/>
                  </a:cubicBezTo>
                  <a:lnTo>
                    <a:pt x="598551" y="728091"/>
                  </a:lnTo>
                  <a:cubicBezTo>
                    <a:pt x="670052" y="728091"/>
                    <a:pt x="728091" y="670052"/>
                    <a:pt x="728091" y="598551"/>
                  </a:cubicBezTo>
                  <a:lnTo>
                    <a:pt x="728091" y="142240"/>
                  </a:lnTo>
                  <a:cubicBezTo>
                    <a:pt x="728091" y="70739"/>
                    <a:pt x="670052" y="12700"/>
                    <a:pt x="598551" y="12700"/>
                  </a:cubicBezTo>
                  <a:lnTo>
                    <a:pt x="142240" y="12700"/>
                  </a:lnTo>
                  <a:lnTo>
                    <a:pt x="142240" y="6350"/>
                  </a:lnTo>
                  <a:lnTo>
                    <a:pt x="142240" y="12700"/>
                  </a:lnTo>
                  <a:cubicBezTo>
                    <a:pt x="70739" y="12700"/>
                    <a:pt x="12700" y="70739"/>
                    <a:pt x="12700" y="142240"/>
                  </a:cubicBezTo>
                  <a:close/>
                </a:path>
              </a:pathLst>
            </a:custGeom>
            <a:solidFill>
              <a:srgbClr val="6D9121"/>
            </a:solidFill>
          </p:spPr>
        </p:sp>
      </p:grpSp>
      <p:sp>
        <p:nvSpPr>
          <p:cNvPr name="TextBox 29" id="29"/>
          <p:cNvSpPr txBox="true"/>
          <p:nvPr/>
        </p:nvSpPr>
        <p:spPr>
          <a:xfrm rot="0">
            <a:off x="8951938" y="5673626"/>
            <a:ext cx="384125" cy="335459"/>
          </a:xfrm>
          <a:prstGeom prst="rect">
            <a:avLst/>
          </a:prstGeom>
        </p:spPr>
        <p:txBody>
          <a:bodyPr anchor="t" rtlCol="false" tIns="0" lIns="0" bIns="0" rIns="0">
            <a:spAutoFit/>
          </a:bodyPr>
          <a:lstStyle/>
          <a:p>
            <a:pPr algn="ctr">
              <a:lnSpc>
                <a:spcPts val="2812"/>
              </a:lnSpc>
            </a:pPr>
            <a:r>
              <a:rPr lang="en-US" sz="2812" b="true">
                <a:solidFill>
                  <a:srgbClr val="FFFFFF"/>
                </a:solidFill>
                <a:latin typeface="Arimo Bold"/>
                <a:ea typeface="Arimo Bold"/>
                <a:cs typeface="Arimo Bold"/>
                <a:sym typeface="Arimo Bold"/>
              </a:rPr>
              <a:t>3</a:t>
            </a:r>
          </a:p>
        </p:txBody>
      </p:sp>
      <p:sp>
        <p:nvSpPr>
          <p:cNvPr name="TextBox 30" id="30"/>
          <p:cNvSpPr txBox="true"/>
          <p:nvPr/>
        </p:nvSpPr>
        <p:spPr>
          <a:xfrm rot="0">
            <a:off x="849362" y="5504706"/>
            <a:ext cx="6959799" cy="777479"/>
          </a:xfrm>
          <a:prstGeom prst="rect">
            <a:avLst/>
          </a:prstGeom>
        </p:spPr>
        <p:txBody>
          <a:bodyPr anchor="t" rtlCol="false" tIns="0" lIns="0" bIns="0" rIns="0">
            <a:spAutoFit/>
          </a:bodyPr>
          <a:lstStyle/>
          <a:p>
            <a:pPr algn="r">
              <a:lnSpc>
                <a:spcPts val="2937"/>
              </a:lnSpc>
            </a:pPr>
            <a:r>
              <a:rPr lang="en-US" sz="2375" b="true">
                <a:solidFill>
                  <a:srgbClr val="D7E5D8"/>
                </a:solidFill>
                <a:latin typeface="Arimo Bold"/>
                <a:ea typeface="Arimo Bold"/>
                <a:cs typeface="Arimo Bold"/>
                <a:sym typeface="Arimo Bold"/>
              </a:rPr>
              <a:t>Enhanced Safety from Overloads</a:t>
            </a:r>
          </a:p>
        </p:txBody>
      </p:sp>
      <p:sp>
        <p:nvSpPr>
          <p:cNvPr name="TextBox 31" id="31"/>
          <p:cNvSpPr txBox="true"/>
          <p:nvPr/>
        </p:nvSpPr>
        <p:spPr>
          <a:xfrm rot="0">
            <a:off x="849362" y="6322962"/>
            <a:ext cx="6959799" cy="1657945"/>
          </a:xfrm>
          <a:prstGeom prst="rect">
            <a:avLst/>
          </a:prstGeom>
        </p:spPr>
        <p:txBody>
          <a:bodyPr anchor="t" rtlCol="false" tIns="0" lIns="0" bIns="0" rIns="0">
            <a:spAutoFit/>
          </a:bodyPr>
          <a:lstStyle/>
          <a:p>
            <a:pPr algn="r">
              <a:lnSpc>
                <a:spcPts val="3000"/>
              </a:lnSpc>
            </a:pPr>
            <a:r>
              <a:rPr lang="en-US" sz="1874">
                <a:solidFill>
                  <a:srgbClr val="D7E5D8"/>
                </a:solidFill>
                <a:latin typeface="Arimo"/>
                <a:ea typeface="Arimo"/>
                <a:cs typeface="Arimo"/>
                <a:sym typeface="Arimo"/>
              </a:rPr>
              <a:t>The smart meter's integrated overload protection automatically disconnects the power supply when usage exceeds safe thresholds, preventing damage to appliances and electrical systems.</a:t>
            </a:r>
          </a:p>
        </p:txBody>
      </p:sp>
      <p:grpSp>
        <p:nvGrpSpPr>
          <p:cNvPr name="Group 32" id="32"/>
          <p:cNvGrpSpPr/>
          <p:nvPr/>
        </p:nvGrpSpPr>
        <p:grpSpPr>
          <a:xfrm rot="0">
            <a:off x="9388450" y="7405241"/>
            <a:ext cx="849362" cy="28575"/>
            <a:chOff x="0" y="0"/>
            <a:chExt cx="1132483" cy="38100"/>
          </a:xfrm>
        </p:grpSpPr>
        <p:sp>
          <p:nvSpPr>
            <p:cNvPr name="Freeform 33" id="33"/>
            <p:cNvSpPr/>
            <p:nvPr/>
          </p:nvSpPr>
          <p:spPr>
            <a:xfrm flipH="false" flipV="false" rot="0">
              <a:off x="0" y="0"/>
              <a:ext cx="1132459" cy="38100"/>
            </a:xfrm>
            <a:custGeom>
              <a:avLst/>
              <a:gdLst/>
              <a:ahLst/>
              <a:cxnLst/>
              <a:rect r="r" b="b" t="t" l="l"/>
              <a:pathLst>
                <a:path h="38100" w="1132459">
                  <a:moveTo>
                    <a:pt x="0" y="19050"/>
                  </a:moveTo>
                  <a:cubicBezTo>
                    <a:pt x="0" y="8509"/>
                    <a:pt x="8509" y="0"/>
                    <a:pt x="19050" y="0"/>
                  </a:cubicBezTo>
                  <a:lnTo>
                    <a:pt x="1113409" y="0"/>
                  </a:lnTo>
                  <a:cubicBezTo>
                    <a:pt x="1123950" y="0"/>
                    <a:pt x="1132459" y="8509"/>
                    <a:pt x="1132459" y="19050"/>
                  </a:cubicBezTo>
                  <a:cubicBezTo>
                    <a:pt x="1132459" y="29591"/>
                    <a:pt x="1123950" y="38100"/>
                    <a:pt x="1113409" y="38100"/>
                  </a:cubicBezTo>
                  <a:lnTo>
                    <a:pt x="19050" y="38100"/>
                  </a:lnTo>
                  <a:cubicBezTo>
                    <a:pt x="8509" y="38100"/>
                    <a:pt x="0" y="29591"/>
                    <a:pt x="0" y="19050"/>
                  </a:cubicBezTo>
                  <a:close/>
                </a:path>
              </a:pathLst>
            </a:custGeom>
            <a:solidFill>
              <a:srgbClr val="6D9121"/>
            </a:solidFill>
          </p:spPr>
        </p:sp>
      </p:grpSp>
      <p:grpSp>
        <p:nvGrpSpPr>
          <p:cNvPr name="Group 34" id="34"/>
          <p:cNvGrpSpPr/>
          <p:nvPr/>
        </p:nvGrpSpPr>
        <p:grpSpPr>
          <a:xfrm rot="0">
            <a:off x="8866212" y="7141815"/>
            <a:ext cx="555575" cy="555575"/>
            <a:chOff x="0" y="0"/>
            <a:chExt cx="740767" cy="740767"/>
          </a:xfrm>
        </p:grpSpPr>
        <p:sp>
          <p:nvSpPr>
            <p:cNvPr name="Freeform 35" id="35"/>
            <p:cNvSpPr/>
            <p:nvPr/>
          </p:nvSpPr>
          <p:spPr>
            <a:xfrm flipH="false" flipV="false" rot="0">
              <a:off x="6350" y="6350"/>
              <a:ext cx="728091" cy="728091"/>
            </a:xfrm>
            <a:custGeom>
              <a:avLst/>
              <a:gdLst/>
              <a:ahLst/>
              <a:cxnLst/>
              <a:rect r="r" b="b" t="t" l="l"/>
              <a:pathLst>
                <a:path h="728091" w="728091">
                  <a:moveTo>
                    <a:pt x="0" y="135890"/>
                  </a:moveTo>
                  <a:cubicBezTo>
                    <a:pt x="0" y="60833"/>
                    <a:pt x="60833" y="0"/>
                    <a:pt x="135890" y="0"/>
                  </a:cubicBezTo>
                  <a:lnTo>
                    <a:pt x="592201" y="0"/>
                  </a:lnTo>
                  <a:cubicBezTo>
                    <a:pt x="667258" y="0"/>
                    <a:pt x="728091" y="60833"/>
                    <a:pt x="728091" y="135890"/>
                  </a:cubicBezTo>
                  <a:lnTo>
                    <a:pt x="728091" y="592201"/>
                  </a:lnTo>
                  <a:cubicBezTo>
                    <a:pt x="728091" y="667258"/>
                    <a:pt x="667258" y="728091"/>
                    <a:pt x="592201" y="728091"/>
                  </a:cubicBezTo>
                  <a:lnTo>
                    <a:pt x="135890" y="728091"/>
                  </a:lnTo>
                  <a:cubicBezTo>
                    <a:pt x="60833" y="728091"/>
                    <a:pt x="0" y="667258"/>
                    <a:pt x="0" y="592201"/>
                  </a:cubicBezTo>
                  <a:close/>
                </a:path>
              </a:pathLst>
            </a:custGeom>
            <a:solidFill>
              <a:srgbClr val="547808"/>
            </a:solidFill>
          </p:spPr>
        </p:sp>
        <p:sp>
          <p:nvSpPr>
            <p:cNvPr name="Freeform 36" id="36"/>
            <p:cNvSpPr/>
            <p:nvPr/>
          </p:nvSpPr>
          <p:spPr>
            <a:xfrm flipH="false" flipV="false" rot="0">
              <a:off x="0" y="0"/>
              <a:ext cx="740791" cy="740791"/>
            </a:xfrm>
            <a:custGeom>
              <a:avLst/>
              <a:gdLst/>
              <a:ahLst/>
              <a:cxnLst/>
              <a:rect r="r" b="b" t="t" l="l"/>
              <a:pathLst>
                <a:path h="740791" w="740791">
                  <a:moveTo>
                    <a:pt x="0" y="142240"/>
                  </a:moveTo>
                  <a:cubicBezTo>
                    <a:pt x="0" y="63754"/>
                    <a:pt x="63754" y="0"/>
                    <a:pt x="142240" y="0"/>
                  </a:cubicBezTo>
                  <a:lnTo>
                    <a:pt x="598551" y="0"/>
                  </a:lnTo>
                  <a:lnTo>
                    <a:pt x="598551" y="6350"/>
                  </a:lnTo>
                  <a:lnTo>
                    <a:pt x="598551" y="0"/>
                  </a:lnTo>
                  <a:cubicBezTo>
                    <a:pt x="677164" y="0"/>
                    <a:pt x="740791" y="63754"/>
                    <a:pt x="740791" y="142240"/>
                  </a:cubicBezTo>
                  <a:lnTo>
                    <a:pt x="734441" y="142240"/>
                  </a:lnTo>
                  <a:lnTo>
                    <a:pt x="740791" y="142240"/>
                  </a:lnTo>
                  <a:lnTo>
                    <a:pt x="740791" y="598551"/>
                  </a:lnTo>
                  <a:lnTo>
                    <a:pt x="734441" y="598551"/>
                  </a:lnTo>
                  <a:lnTo>
                    <a:pt x="740791" y="598551"/>
                  </a:lnTo>
                  <a:cubicBezTo>
                    <a:pt x="740791" y="677164"/>
                    <a:pt x="677037" y="740791"/>
                    <a:pt x="598551" y="740791"/>
                  </a:cubicBezTo>
                  <a:lnTo>
                    <a:pt x="598551" y="734441"/>
                  </a:lnTo>
                  <a:lnTo>
                    <a:pt x="598551" y="740791"/>
                  </a:lnTo>
                  <a:lnTo>
                    <a:pt x="142240" y="740791"/>
                  </a:lnTo>
                  <a:lnTo>
                    <a:pt x="142240" y="734441"/>
                  </a:lnTo>
                  <a:lnTo>
                    <a:pt x="142240" y="740791"/>
                  </a:lnTo>
                  <a:cubicBezTo>
                    <a:pt x="63754" y="740791"/>
                    <a:pt x="0" y="677037"/>
                    <a:pt x="0" y="598551"/>
                  </a:cubicBezTo>
                  <a:lnTo>
                    <a:pt x="0" y="142240"/>
                  </a:lnTo>
                  <a:lnTo>
                    <a:pt x="6350" y="142240"/>
                  </a:lnTo>
                  <a:lnTo>
                    <a:pt x="0" y="142240"/>
                  </a:lnTo>
                  <a:moveTo>
                    <a:pt x="12700" y="142240"/>
                  </a:moveTo>
                  <a:lnTo>
                    <a:pt x="12700" y="598551"/>
                  </a:lnTo>
                  <a:lnTo>
                    <a:pt x="6350" y="598551"/>
                  </a:lnTo>
                  <a:lnTo>
                    <a:pt x="12700" y="598551"/>
                  </a:lnTo>
                  <a:cubicBezTo>
                    <a:pt x="12700" y="670052"/>
                    <a:pt x="70739" y="728091"/>
                    <a:pt x="142240" y="728091"/>
                  </a:cubicBezTo>
                  <a:lnTo>
                    <a:pt x="598551" y="728091"/>
                  </a:lnTo>
                  <a:cubicBezTo>
                    <a:pt x="670052" y="728091"/>
                    <a:pt x="728091" y="670052"/>
                    <a:pt x="728091" y="598551"/>
                  </a:cubicBezTo>
                  <a:lnTo>
                    <a:pt x="728091" y="142240"/>
                  </a:lnTo>
                  <a:cubicBezTo>
                    <a:pt x="728091" y="70739"/>
                    <a:pt x="670052" y="12700"/>
                    <a:pt x="598551" y="12700"/>
                  </a:cubicBezTo>
                  <a:lnTo>
                    <a:pt x="142240" y="12700"/>
                  </a:lnTo>
                  <a:lnTo>
                    <a:pt x="142240" y="6350"/>
                  </a:lnTo>
                  <a:lnTo>
                    <a:pt x="142240" y="12700"/>
                  </a:lnTo>
                  <a:cubicBezTo>
                    <a:pt x="70739" y="12700"/>
                    <a:pt x="12700" y="70739"/>
                    <a:pt x="12700" y="142240"/>
                  </a:cubicBezTo>
                  <a:close/>
                </a:path>
              </a:pathLst>
            </a:custGeom>
            <a:solidFill>
              <a:srgbClr val="6D9121"/>
            </a:solidFill>
          </p:spPr>
        </p:sp>
      </p:grpSp>
      <p:sp>
        <p:nvSpPr>
          <p:cNvPr name="TextBox 37" id="37"/>
          <p:cNvSpPr txBox="true"/>
          <p:nvPr/>
        </p:nvSpPr>
        <p:spPr>
          <a:xfrm rot="0">
            <a:off x="8944794" y="7266086"/>
            <a:ext cx="398264" cy="335459"/>
          </a:xfrm>
          <a:prstGeom prst="rect">
            <a:avLst/>
          </a:prstGeom>
        </p:spPr>
        <p:txBody>
          <a:bodyPr anchor="t" rtlCol="false" tIns="0" lIns="0" bIns="0" rIns="0">
            <a:spAutoFit/>
          </a:bodyPr>
          <a:lstStyle/>
          <a:p>
            <a:pPr algn="ctr">
              <a:lnSpc>
                <a:spcPts val="2812"/>
              </a:lnSpc>
            </a:pPr>
            <a:r>
              <a:rPr lang="en-US" sz="2812" b="true">
                <a:solidFill>
                  <a:srgbClr val="FFFFFF"/>
                </a:solidFill>
                <a:latin typeface="Arimo Bold"/>
                <a:ea typeface="Arimo Bold"/>
                <a:cs typeface="Arimo Bold"/>
                <a:sym typeface="Arimo Bold"/>
              </a:rPr>
              <a:t>4</a:t>
            </a:r>
          </a:p>
        </p:txBody>
      </p:sp>
      <p:sp>
        <p:nvSpPr>
          <p:cNvPr name="TextBox 38" id="38"/>
          <p:cNvSpPr txBox="true"/>
          <p:nvPr/>
        </p:nvSpPr>
        <p:spPr>
          <a:xfrm rot="0">
            <a:off x="10478840" y="7097166"/>
            <a:ext cx="6959799" cy="777479"/>
          </a:xfrm>
          <a:prstGeom prst="rect">
            <a:avLst/>
          </a:prstGeom>
        </p:spPr>
        <p:txBody>
          <a:bodyPr anchor="t" rtlCol="false" tIns="0" lIns="0" bIns="0" rIns="0">
            <a:spAutoFit/>
          </a:bodyPr>
          <a:lstStyle/>
          <a:p>
            <a:pPr algn="l">
              <a:lnSpc>
                <a:spcPts val="2937"/>
              </a:lnSpc>
            </a:pPr>
            <a:r>
              <a:rPr lang="en-US" sz="2375" b="true">
                <a:solidFill>
                  <a:srgbClr val="D7E5D8"/>
                </a:solidFill>
                <a:latin typeface="Arimo Bold"/>
                <a:ea typeface="Arimo Bold"/>
                <a:cs typeface="Arimo Bold"/>
                <a:sym typeface="Arimo Bold"/>
              </a:rPr>
              <a:t>Cloud-Based Analytics for Insights</a:t>
            </a:r>
          </a:p>
        </p:txBody>
      </p:sp>
      <p:sp>
        <p:nvSpPr>
          <p:cNvPr name="TextBox 39" id="39"/>
          <p:cNvSpPr txBox="true"/>
          <p:nvPr/>
        </p:nvSpPr>
        <p:spPr>
          <a:xfrm rot="0">
            <a:off x="10478840" y="7915424"/>
            <a:ext cx="6959799" cy="1269652"/>
          </a:xfrm>
          <a:prstGeom prst="rect">
            <a:avLst/>
          </a:prstGeom>
        </p:spPr>
        <p:txBody>
          <a:bodyPr anchor="t" rtlCol="false" tIns="0" lIns="0" bIns="0" rIns="0">
            <a:spAutoFit/>
          </a:bodyPr>
          <a:lstStyle/>
          <a:p>
            <a:pPr algn="l">
              <a:lnSpc>
                <a:spcPts val="3000"/>
              </a:lnSpc>
            </a:pPr>
            <a:r>
              <a:rPr lang="en-US" sz="1874">
                <a:solidFill>
                  <a:srgbClr val="D7E5D8"/>
                </a:solidFill>
                <a:latin typeface="Arimo"/>
                <a:ea typeface="Arimo"/>
                <a:cs typeface="Arimo"/>
                <a:sym typeface="Arimo"/>
              </a:rPr>
              <a:t>By integrating the smart meter with a cloud platform, users can access sophisticated data analysis and visualizations to gain deeper insights into their energy consumption patterns.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74702" y="7732291"/>
            <a:ext cx="16368078" cy="1221209"/>
            <a:chOff x="0" y="0"/>
            <a:chExt cx="21824104" cy="1628279"/>
          </a:xfrm>
        </p:grpSpPr>
        <p:sp>
          <p:nvSpPr>
            <p:cNvPr name="Freeform 4" id="4"/>
            <p:cNvSpPr/>
            <p:nvPr/>
          </p:nvSpPr>
          <p:spPr>
            <a:xfrm flipH="false" flipV="false" rot="0">
              <a:off x="26218" y="5494"/>
              <a:ext cx="21771618" cy="1617318"/>
            </a:xfrm>
            <a:custGeom>
              <a:avLst/>
              <a:gdLst/>
              <a:ahLst/>
              <a:cxnLst/>
              <a:rect r="r" b="b" t="t" l="l"/>
              <a:pathLst>
                <a:path h="1617318" w="21771618">
                  <a:moveTo>
                    <a:pt x="0" y="74773"/>
                  </a:moveTo>
                  <a:cubicBezTo>
                    <a:pt x="0" y="33458"/>
                    <a:pt x="160451" y="0"/>
                    <a:pt x="358394" y="0"/>
                  </a:cubicBezTo>
                  <a:lnTo>
                    <a:pt x="21413224" y="0"/>
                  </a:lnTo>
                  <a:cubicBezTo>
                    <a:pt x="21611167" y="0"/>
                    <a:pt x="21771617" y="33458"/>
                    <a:pt x="21771617" y="74773"/>
                  </a:cubicBezTo>
                  <a:lnTo>
                    <a:pt x="21771617" y="1542545"/>
                  </a:lnTo>
                  <a:cubicBezTo>
                    <a:pt x="21771617" y="1583860"/>
                    <a:pt x="21611167" y="1617318"/>
                    <a:pt x="21413224" y="1617318"/>
                  </a:cubicBezTo>
                  <a:lnTo>
                    <a:pt x="358394" y="1617318"/>
                  </a:lnTo>
                  <a:cubicBezTo>
                    <a:pt x="160451" y="1617318"/>
                    <a:pt x="0" y="1583805"/>
                    <a:pt x="0" y="1542545"/>
                  </a:cubicBezTo>
                  <a:close/>
                </a:path>
              </a:pathLst>
            </a:custGeom>
            <a:solidFill>
              <a:srgbClr val="547808"/>
            </a:solidFill>
          </p:spPr>
        </p:sp>
        <p:sp>
          <p:nvSpPr>
            <p:cNvPr name="Freeform 5" id="5"/>
            <p:cNvSpPr/>
            <p:nvPr/>
          </p:nvSpPr>
          <p:spPr>
            <a:xfrm flipH="false" flipV="false" rot="0">
              <a:off x="0" y="0"/>
              <a:ext cx="21824054" cy="1628342"/>
            </a:xfrm>
            <a:custGeom>
              <a:avLst/>
              <a:gdLst/>
              <a:ahLst/>
              <a:cxnLst/>
              <a:rect r="r" b="b" t="t" l="l"/>
              <a:pathLst>
                <a:path h="1628342" w="21824054">
                  <a:moveTo>
                    <a:pt x="0" y="80267"/>
                  </a:moveTo>
                  <a:cubicBezTo>
                    <a:pt x="0" y="35931"/>
                    <a:pt x="172250" y="0"/>
                    <a:pt x="384612" y="0"/>
                  </a:cubicBezTo>
                  <a:lnTo>
                    <a:pt x="21439442" y="0"/>
                  </a:lnTo>
                  <a:lnTo>
                    <a:pt x="21439442" y="5494"/>
                  </a:lnTo>
                  <a:lnTo>
                    <a:pt x="21439442" y="0"/>
                  </a:lnTo>
                  <a:cubicBezTo>
                    <a:pt x="21651804" y="0"/>
                    <a:pt x="21824054" y="35931"/>
                    <a:pt x="21824054" y="80267"/>
                  </a:cubicBezTo>
                  <a:lnTo>
                    <a:pt x="21797835" y="80267"/>
                  </a:lnTo>
                  <a:lnTo>
                    <a:pt x="21824054" y="80267"/>
                  </a:lnTo>
                  <a:lnTo>
                    <a:pt x="21824054" y="1548039"/>
                  </a:lnTo>
                  <a:lnTo>
                    <a:pt x="21797835" y="1548039"/>
                  </a:lnTo>
                  <a:lnTo>
                    <a:pt x="21824054" y="1548039"/>
                  </a:lnTo>
                  <a:cubicBezTo>
                    <a:pt x="21824054" y="1592376"/>
                    <a:pt x="21651804" y="1628341"/>
                    <a:pt x="21439442" y="1628341"/>
                  </a:cubicBezTo>
                  <a:lnTo>
                    <a:pt x="21439442" y="1622812"/>
                  </a:lnTo>
                  <a:lnTo>
                    <a:pt x="21439442" y="1628341"/>
                  </a:lnTo>
                  <a:lnTo>
                    <a:pt x="384612" y="1628341"/>
                  </a:lnTo>
                  <a:lnTo>
                    <a:pt x="384612" y="1622812"/>
                  </a:lnTo>
                  <a:lnTo>
                    <a:pt x="384612" y="1628341"/>
                  </a:lnTo>
                  <a:cubicBezTo>
                    <a:pt x="172250" y="1628342"/>
                    <a:pt x="0" y="1592376"/>
                    <a:pt x="0" y="1548039"/>
                  </a:cubicBezTo>
                  <a:lnTo>
                    <a:pt x="0" y="80267"/>
                  </a:lnTo>
                  <a:lnTo>
                    <a:pt x="26218" y="80267"/>
                  </a:lnTo>
                  <a:lnTo>
                    <a:pt x="0" y="80267"/>
                  </a:lnTo>
                  <a:moveTo>
                    <a:pt x="52435" y="80267"/>
                  </a:moveTo>
                  <a:lnTo>
                    <a:pt x="52435" y="1548039"/>
                  </a:lnTo>
                  <a:lnTo>
                    <a:pt x="26218" y="1548039"/>
                  </a:lnTo>
                  <a:lnTo>
                    <a:pt x="52435" y="1548039"/>
                  </a:lnTo>
                  <a:cubicBezTo>
                    <a:pt x="52435" y="1586277"/>
                    <a:pt x="201089" y="1617318"/>
                    <a:pt x="384612" y="1617318"/>
                  </a:cubicBezTo>
                  <a:lnTo>
                    <a:pt x="21439442" y="1617318"/>
                  </a:lnTo>
                  <a:cubicBezTo>
                    <a:pt x="21622965" y="1617318"/>
                    <a:pt x="21771618" y="1586277"/>
                    <a:pt x="21771618" y="1548039"/>
                  </a:cubicBezTo>
                  <a:lnTo>
                    <a:pt x="21771618" y="80267"/>
                  </a:lnTo>
                  <a:cubicBezTo>
                    <a:pt x="21771618" y="42029"/>
                    <a:pt x="21622965" y="10988"/>
                    <a:pt x="21439442" y="10988"/>
                  </a:cubicBezTo>
                  <a:lnTo>
                    <a:pt x="384612" y="10988"/>
                  </a:lnTo>
                  <a:lnTo>
                    <a:pt x="384612" y="5494"/>
                  </a:lnTo>
                  <a:lnTo>
                    <a:pt x="384612" y="10988"/>
                  </a:lnTo>
                  <a:cubicBezTo>
                    <a:pt x="201089" y="10988"/>
                    <a:pt x="52435" y="42029"/>
                    <a:pt x="52435" y="80267"/>
                  </a:cubicBezTo>
                  <a:close/>
                </a:path>
              </a:pathLst>
            </a:custGeom>
            <a:solidFill>
              <a:srgbClr val="6D9121"/>
            </a:solidFill>
          </p:spPr>
        </p:sp>
      </p:grpSp>
      <p:sp>
        <p:nvSpPr>
          <p:cNvPr name="TextBox 6" id="6"/>
          <p:cNvSpPr txBox="true"/>
          <p:nvPr/>
        </p:nvSpPr>
        <p:spPr>
          <a:xfrm rot="0">
            <a:off x="1045220" y="764084"/>
            <a:ext cx="16197560" cy="947738"/>
          </a:xfrm>
          <a:prstGeom prst="rect">
            <a:avLst/>
          </a:prstGeom>
        </p:spPr>
        <p:txBody>
          <a:bodyPr anchor="t" rtlCol="false" tIns="0" lIns="0" bIns="0" rIns="0">
            <a:spAutoFit/>
          </a:bodyPr>
          <a:lstStyle/>
          <a:p>
            <a:pPr algn="ctr">
              <a:lnSpc>
                <a:spcPts val="7312"/>
              </a:lnSpc>
            </a:pPr>
            <a:r>
              <a:rPr lang="en-US" sz="5875" b="true">
                <a:solidFill>
                  <a:srgbClr val="F0F4F1"/>
                </a:solidFill>
                <a:latin typeface="Arimo Bold"/>
                <a:ea typeface="Arimo Bold"/>
                <a:cs typeface="Arimo Bold"/>
                <a:sym typeface="Arimo Bold"/>
              </a:rPr>
              <a:t>User Interface on OLED Display</a:t>
            </a:r>
          </a:p>
        </p:txBody>
      </p:sp>
      <p:sp>
        <p:nvSpPr>
          <p:cNvPr name="Freeform 7" id="7" descr="preencoded.png"/>
          <p:cNvSpPr/>
          <p:nvPr/>
        </p:nvSpPr>
        <p:spPr>
          <a:xfrm flipH="false" flipV="false" rot="0">
            <a:off x="1045220" y="2589610"/>
            <a:ext cx="7874794" cy="4866977"/>
          </a:xfrm>
          <a:custGeom>
            <a:avLst/>
            <a:gdLst/>
            <a:ahLst/>
            <a:cxnLst/>
            <a:rect r="r" b="b" t="t" l="l"/>
            <a:pathLst>
              <a:path h="4866977" w="7874794">
                <a:moveTo>
                  <a:pt x="0" y="0"/>
                </a:moveTo>
                <a:lnTo>
                  <a:pt x="7874794" y="0"/>
                </a:lnTo>
                <a:lnTo>
                  <a:pt x="7874794" y="4866978"/>
                </a:lnTo>
                <a:lnTo>
                  <a:pt x="0" y="4866978"/>
                </a:lnTo>
                <a:lnTo>
                  <a:pt x="0" y="0"/>
                </a:lnTo>
                <a:close/>
              </a:path>
            </a:pathLst>
          </a:custGeom>
          <a:blipFill>
            <a:blip r:embed="rId4"/>
            <a:stretch>
              <a:fillRect l="-12" t="0" r="-12" b="0"/>
            </a:stretch>
          </a:blipFill>
        </p:spPr>
      </p:sp>
      <p:sp>
        <p:nvSpPr>
          <p:cNvPr name="TextBox 8" id="8"/>
          <p:cNvSpPr txBox="true"/>
          <p:nvPr/>
        </p:nvSpPr>
        <p:spPr>
          <a:xfrm rot="0">
            <a:off x="1045220" y="7801273"/>
            <a:ext cx="3840956" cy="495151"/>
          </a:xfrm>
          <a:prstGeom prst="rect">
            <a:avLst/>
          </a:prstGeom>
        </p:spPr>
        <p:txBody>
          <a:bodyPr anchor="t" rtlCol="false" tIns="0" lIns="0" bIns="0" rIns="0">
            <a:spAutoFit/>
          </a:bodyPr>
          <a:lstStyle/>
          <a:p>
            <a:pPr algn="l">
              <a:lnSpc>
                <a:spcPts val="3625"/>
              </a:lnSpc>
            </a:pPr>
            <a:r>
              <a:rPr lang="en-US" sz="2937" b="true">
                <a:solidFill>
                  <a:srgbClr val="D7E5D8"/>
                </a:solidFill>
                <a:latin typeface="Arimo Bold"/>
                <a:ea typeface="Arimo Bold"/>
                <a:cs typeface="Arimo Bold"/>
                <a:sym typeface="Arimo Bold"/>
              </a:rPr>
              <a:t>Data Display</a:t>
            </a:r>
          </a:p>
        </p:txBody>
      </p:sp>
      <p:sp>
        <p:nvSpPr>
          <p:cNvPr name="TextBox 9" id="9"/>
          <p:cNvSpPr txBox="true"/>
          <p:nvPr/>
        </p:nvSpPr>
        <p:spPr>
          <a:xfrm rot="0">
            <a:off x="1045220" y="8361312"/>
            <a:ext cx="7874794" cy="592187"/>
          </a:xfrm>
          <a:prstGeom prst="rect">
            <a:avLst/>
          </a:prstGeom>
        </p:spPr>
        <p:txBody>
          <a:bodyPr anchor="t" rtlCol="false" tIns="0" lIns="0" bIns="0" rIns="0">
            <a:spAutoFit/>
          </a:bodyPr>
          <a:lstStyle/>
          <a:p>
            <a:pPr algn="l">
              <a:lnSpc>
                <a:spcPts val="3750"/>
              </a:lnSpc>
            </a:pPr>
            <a:r>
              <a:rPr lang="en-US" sz="2312">
                <a:solidFill>
                  <a:srgbClr val="D7E5D8"/>
                </a:solidFill>
                <a:latin typeface="Arimo"/>
                <a:ea typeface="Arimo"/>
                <a:cs typeface="Arimo"/>
                <a:sym typeface="Arimo"/>
              </a:rPr>
              <a:t>Voltage, current, power, frequency, and energy usage.</a:t>
            </a:r>
          </a:p>
        </p:txBody>
      </p:sp>
      <p:sp>
        <p:nvSpPr>
          <p:cNvPr name="Freeform 10" id="10" descr="preencoded.png"/>
          <p:cNvSpPr/>
          <p:nvPr/>
        </p:nvSpPr>
        <p:spPr>
          <a:xfrm flipH="false" flipV="false" rot="0">
            <a:off x="9367986" y="2589610"/>
            <a:ext cx="7874794" cy="4866977"/>
          </a:xfrm>
          <a:custGeom>
            <a:avLst/>
            <a:gdLst/>
            <a:ahLst/>
            <a:cxnLst/>
            <a:rect r="r" b="b" t="t" l="l"/>
            <a:pathLst>
              <a:path h="4866977" w="7874794">
                <a:moveTo>
                  <a:pt x="0" y="0"/>
                </a:moveTo>
                <a:lnTo>
                  <a:pt x="7874794" y="0"/>
                </a:lnTo>
                <a:lnTo>
                  <a:pt x="7874794" y="4866978"/>
                </a:lnTo>
                <a:lnTo>
                  <a:pt x="0" y="4866978"/>
                </a:lnTo>
                <a:lnTo>
                  <a:pt x="0" y="0"/>
                </a:lnTo>
                <a:close/>
              </a:path>
            </a:pathLst>
          </a:custGeom>
          <a:blipFill>
            <a:blip r:embed="rId5"/>
            <a:stretch>
              <a:fillRect l="-12" t="0" r="-12" b="0"/>
            </a:stretch>
          </a:blipFill>
        </p:spPr>
      </p:sp>
      <p:sp>
        <p:nvSpPr>
          <p:cNvPr name="TextBox 11" id="11"/>
          <p:cNvSpPr txBox="true"/>
          <p:nvPr/>
        </p:nvSpPr>
        <p:spPr>
          <a:xfrm rot="0">
            <a:off x="9367986" y="7801273"/>
            <a:ext cx="4572892" cy="495151"/>
          </a:xfrm>
          <a:prstGeom prst="rect">
            <a:avLst/>
          </a:prstGeom>
        </p:spPr>
        <p:txBody>
          <a:bodyPr anchor="t" rtlCol="false" tIns="0" lIns="0" bIns="0" rIns="0">
            <a:spAutoFit/>
          </a:bodyPr>
          <a:lstStyle/>
          <a:p>
            <a:pPr algn="l">
              <a:lnSpc>
                <a:spcPts val="3625"/>
              </a:lnSpc>
            </a:pPr>
            <a:r>
              <a:rPr lang="en-US" sz="2937" b="true">
                <a:solidFill>
                  <a:srgbClr val="D7E5D8"/>
                </a:solidFill>
                <a:latin typeface="Arimo Bold"/>
                <a:ea typeface="Arimo Bold"/>
                <a:cs typeface="Arimo Bold"/>
                <a:sym typeface="Arimo Bold"/>
              </a:rPr>
              <a:t>Error Messages</a:t>
            </a:r>
          </a:p>
        </p:txBody>
      </p:sp>
      <p:sp>
        <p:nvSpPr>
          <p:cNvPr name="TextBox 12" id="12"/>
          <p:cNvSpPr txBox="true"/>
          <p:nvPr/>
        </p:nvSpPr>
        <p:spPr>
          <a:xfrm rot="0">
            <a:off x="9367986" y="8361312"/>
            <a:ext cx="7874794" cy="592187"/>
          </a:xfrm>
          <a:prstGeom prst="rect">
            <a:avLst/>
          </a:prstGeom>
        </p:spPr>
        <p:txBody>
          <a:bodyPr anchor="t" rtlCol="false" tIns="0" lIns="0" bIns="0" rIns="0">
            <a:spAutoFit/>
          </a:bodyPr>
          <a:lstStyle/>
          <a:p>
            <a:pPr algn="l">
              <a:lnSpc>
                <a:spcPts val="3750"/>
              </a:lnSpc>
            </a:pPr>
            <a:r>
              <a:rPr lang="en-US" sz="2312">
                <a:solidFill>
                  <a:srgbClr val="D7E5D8"/>
                </a:solidFill>
                <a:latin typeface="Arimo"/>
                <a:ea typeface="Arimo"/>
                <a:cs typeface="Arimo"/>
                <a:sym typeface="Arimo"/>
              </a:rPr>
              <a:t>Warning notifications during error conditions.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descr="preencoded.png"/>
          <p:cNvSpPr/>
          <p:nvPr/>
        </p:nvSpPr>
        <p:spPr>
          <a:xfrm flipH="false" flipV="false" rot="0">
            <a:off x="0" y="225624"/>
            <a:ext cx="18288000" cy="3857625"/>
          </a:xfrm>
          <a:custGeom>
            <a:avLst/>
            <a:gdLst/>
            <a:ahLst/>
            <a:cxnLst/>
            <a:rect r="r" b="b" t="t" l="l"/>
            <a:pathLst>
              <a:path h="3857625" w="18288000">
                <a:moveTo>
                  <a:pt x="0" y="0"/>
                </a:moveTo>
                <a:lnTo>
                  <a:pt x="18288000" y="0"/>
                </a:lnTo>
                <a:lnTo>
                  <a:pt x="18288000" y="3857625"/>
                </a:lnTo>
                <a:lnTo>
                  <a:pt x="0" y="3857625"/>
                </a:lnTo>
                <a:lnTo>
                  <a:pt x="0" y="0"/>
                </a:lnTo>
                <a:close/>
              </a:path>
            </a:pathLst>
          </a:custGeom>
          <a:blipFill>
            <a:blip r:embed="rId4"/>
            <a:stretch>
              <a:fillRect l="0" t="0" r="0" b="0"/>
            </a:stretch>
          </a:blipFill>
        </p:spPr>
      </p:sp>
      <p:sp>
        <p:nvSpPr>
          <p:cNvPr name="TextBox 4" id="4"/>
          <p:cNvSpPr txBox="true"/>
          <p:nvPr/>
        </p:nvSpPr>
        <p:spPr>
          <a:xfrm rot="0">
            <a:off x="2004268" y="4692849"/>
            <a:ext cx="14279464" cy="973138"/>
          </a:xfrm>
          <a:prstGeom prst="rect">
            <a:avLst/>
          </a:prstGeom>
        </p:spPr>
        <p:txBody>
          <a:bodyPr anchor="t" rtlCol="false" tIns="0" lIns="0" bIns="0" rIns="0">
            <a:spAutoFit/>
          </a:bodyPr>
          <a:lstStyle/>
          <a:p>
            <a:pPr algn="ctr">
              <a:lnSpc>
                <a:spcPts val="7562"/>
              </a:lnSpc>
            </a:pPr>
            <a:r>
              <a:rPr lang="en-US" sz="6062" b="true">
                <a:solidFill>
                  <a:srgbClr val="F0F4F1"/>
                </a:solidFill>
                <a:latin typeface="Arimo Bold"/>
                <a:ea typeface="Arimo Bold"/>
                <a:cs typeface="Arimo Bold"/>
                <a:sym typeface="Arimo Bold"/>
              </a:rPr>
              <a:t>ThingSpeak Integration</a:t>
            </a:r>
          </a:p>
        </p:txBody>
      </p:sp>
      <p:sp>
        <p:nvSpPr>
          <p:cNvPr name="Freeform 5" id="5" descr="preencoded.png"/>
          <p:cNvSpPr/>
          <p:nvPr/>
        </p:nvSpPr>
        <p:spPr>
          <a:xfrm flipH="false" flipV="false" rot="0">
            <a:off x="1080046" y="6177260"/>
            <a:ext cx="771525" cy="771525"/>
          </a:xfrm>
          <a:custGeom>
            <a:avLst/>
            <a:gdLst/>
            <a:ahLst/>
            <a:cxnLst/>
            <a:rect r="r" b="b" t="t" l="l"/>
            <a:pathLst>
              <a:path h="771525" w="771525">
                <a:moveTo>
                  <a:pt x="0" y="0"/>
                </a:moveTo>
                <a:lnTo>
                  <a:pt x="771525" y="0"/>
                </a:lnTo>
                <a:lnTo>
                  <a:pt x="771525" y="771525"/>
                </a:lnTo>
                <a:lnTo>
                  <a:pt x="0" y="771525"/>
                </a:lnTo>
                <a:lnTo>
                  <a:pt x="0" y="0"/>
                </a:lnTo>
                <a:close/>
              </a:path>
            </a:pathLst>
          </a:custGeom>
          <a:blipFill>
            <a:blip r:embed="rId5"/>
            <a:stretch>
              <a:fillRect l="0" t="0" r="0" b="0"/>
            </a:stretch>
          </a:blipFill>
        </p:spPr>
      </p:sp>
      <p:sp>
        <p:nvSpPr>
          <p:cNvPr name="TextBox 6" id="6"/>
          <p:cNvSpPr txBox="true"/>
          <p:nvPr/>
        </p:nvSpPr>
        <p:spPr>
          <a:xfrm rot="0">
            <a:off x="1080046" y="7228731"/>
            <a:ext cx="4882604" cy="510779"/>
          </a:xfrm>
          <a:prstGeom prst="rect">
            <a:avLst/>
          </a:prstGeom>
        </p:spPr>
        <p:txBody>
          <a:bodyPr anchor="t" rtlCol="false" tIns="0" lIns="0" bIns="0" rIns="0">
            <a:spAutoFit/>
          </a:bodyPr>
          <a:lstStyle/>
          <a:p>
            <a:pPr algn="l">
              <a:lnSpc>
                <a:spcPts val="3749"/>
              </a:lnSpc>
            </a:pPr>
            <a:r>
              <a:rPr lang="en-US" sz="3000" b="true">
                <a:solidFill>
                  <a:srgbClr val="D7E5D8"/>
                </a:solidFill>
                <a:latin typeface="Arimo Bold"/>
                <a:ea typeface="Arimo Bold"/>
                <a:cs typeface="Arimo Bold"/>
                <a:sym typeface="Arimo Bold"/>
              </a:rPr>
              <a:t>Real-Time Data</a:t>
            </a:r>
          </a:p>
        </p:txBody>
      </p:sp>
      <p:sp>
        <p:nvSpPr>
          <p:cNvPr name="TextBox 7" id="7"/>
          <p:cNvSpPr txBox="true"/>
          <p:nvPr/>
        </p:nvSpPr>
        <p:spPr>
          <a:xfrm rot="0">
            <a:off x="1080046" y="7819876"/>
            <a:ext cx="5067300" cy="1092399"/>
          </a:xfrm>
          <a:prstGeom prst="rect">
            <a:avLst/>
          </a:prstGeom>
        </p:spPr>
        <p:txBody>
          <a:bodyPr anchor="t" rtlCol="false" tIns="0" lIns="0" bIns="0" rIns="0">
            <a:spAutoFit/>
          </a:bodyPr>
          <a:lstStyle/>
          <a:p>
            <a:pPr algn="l">
              <a:lnSpc>
                <a:spcPts val="3875"/>
              </a:lnSpc>
            </a:pPr>
            <a:r>
              <a:rPr lang="en-US" sz="2375">
                <a:solidFill>
                  <a:srgbClr val="D7E5D8"/>
                </a:solidFill>
                <a:latin typeface="Arimo"/>
                <a:ea typeface="Arimo"/>
                <a:cs typeface="Arimo"/>
                <a:sym typeface="Arimo"/>
              </a:rPr>
              <a:t>Voltage, current, power, and error codes.</a:t>
            </a:r>
          </a:p>
        </p:txBody>
      </p:sp>
      <p:sp>
        <p:nvSpPr>
          <p:cNvPr name="Freeform 8" id="8" descr="preencoded.png"/>
          <p:cNvSpPr/>
          <p:nvPr/>
        </p:nvSpPr>
        <p:spPr>
          <a:xfrm flipH="false" flipV="false" rot="0">
            <a:off x="6610201" y="6177260"/>
            <a:ext cx="771525" cy="771525"/>
          </a:xfrm>
          <a:custGeom>
            <a:avLst/>
            <a:gdLst/>
            <a:ahLst/>
            <a:cxnLst/>
            <a:rect r="r" b="b" t="t" l="l"/>
            <a:pathLst>
              <a:path h="771525" w="771525">
                <a:moveTo>
                  <a:pt x="0" y="0"/>
                </a:moveTo>
                <a:lnTo>
                  <a:pt x="771525" y="0"/>
                </a:lnTo>
                <a:lnTo>
                  <a:pt x="771525" y="771525"/>
                </a:lnTo>
                <a:lnTo>
                  <a:pt x="0" y="771525"/>
                </a:lnTo>
                <a:lnTo>
                  <a:pt x="0" y="0"/>
                </a:lnTo>
                <a:close/>
              </a:path>
            </a:pathLst>
          </a:custGeom>
          <a:blipFill>
            <a:blip r:embed="rId6"/>
            <a:stretch>
              <a:fillRect l="0" t="0" r="0" b="0"/>
            </a:stretch>
          </a:blipFill>
        </p:spPr>
      </p:sp>
      <p:sp>
        <p:nvSpPr>
          <p:cNvPr name="TextBox 9" id="9"/>
          <p:cNvSpPr txBox="true"/>
          <p:nvPr/>
        </p:nvSpPr>
        <p:spPr>
          <a:xfrm rot="0">
            <a:off x="6610201" y="7228731"/>
            <a:ext cx="5067449" cy="992981"/>
          </a:xfrm>
          <a:prstGeom prst="rect">
            <a:avLst/>
          </a:prstGeom>
        </p:spPr>
        <p:txBody>
          <a:bodyPr anchor="t" rtlCol="false" tIns="0" lIns="0" bIns="0" rIns="0">
            <a:spAutoFit/>
          </a:bodyPr>
          <a:lstStyle/>
          <a:p>
            <a:pPr algn="l">
              <a:lnSpc>
                <a:spcPts val="3749"/>
              </a:lnSpc>
            </a:pPr>
            <a:r>
              <a:rPr lang="en-US" sz="3000" b="true">
                <a:solidFill>
                  <a:srgbClr val="D7E5D8"/>
                </a:solidFill>
                <a:latin typeface="Arimo Bold"/>
                <a:ea typeface="Arimo Bold"/>
                <a:cs typeface="Arimo Bold"/>
                <a:sym typeface="Arimo Bold"/>
              </a:rPr>
              <a:t>Remote Monitoring</a:t>
            </a:r>
          </a:p>
        </p:txBody>
      </p:sp>
      <p:sp>
        <p:nvSpPr>
          <p:cNvPr name="TextBox 10" id="10"/>
          <p:cNvSpPr txBox="true"/>
          <p:nvPr/>
        </p:nvSpPr>
        <p:spPr>
          <a:xfrm rot="0">
            <a:off x="6610201" y="8302079"/>
            <a:ext cx="5067449" cy="1092399"/>
          </a:xfrm>
          <a:prstGeom prst="rect">
            <a:avLst/>
          </a:prstGeom>
        </p:spPr>
        <p:txBody>
          <a:bodyPr anchor="t" rtlCol="false" tIns="0" lIns="0" bIns="0" rIns="0">
            <a:spAutoFit/>
          </a:bodyPr>
          <a:lstStyle/>
          <a:p>
            <a:pPr algn="l">
              <a:lnSpc>
                <a:spcPts val="3875"/>
              </a:lnSpc>
            </a:pPr>
            <a:r>
              <a:rPr lang="en-US" sz="2375">
                <a:solidFill>
                  <a:srgbClr val="D7E5D8"/>
                </a:solidFill>
                <a:latin typeface="Arimo"/>
                <a:ea typeface="Arimo"/>
                <a:cs typeface="Arimo"/>
                <a:sym typeface="Arimo"/>
              </a:rPr>
              <a:t>Access data and visualize trends over time.</a:t>
            </a:r>
          </a:p>
        </p:txBody>
      </p:sp>
      <p:sp>
        <p:nvSpPr>
          <p:cNvPr name="Freeform 11" id="11" descr="preencoded.png"/>
          <p:cNvSpPr/>
          <p:nvPr/>
        </p:nvSpPr>
        <p:spPr>
          <a:xfrm flipH="false" flipV="false" rot="0">
            <a:off x="12140505" y="6177260"/>
            <a:ext cx="771525" cy="771525"/>
          </a:xfrm>
          <a:custGeom>
            <a:avLst/>
            <a:gdLst/>
            <a:ahLst/>
            <a:cxnLst/>
            <a:rect r="r" b="b" t="t" l="l"/>
            <a:pathLst>
              <a:path h="771525" w="771525">
                <a:moveTo>
                  <a:pt x="0" y="0"/>
                </a:moveTo>
                <a:lnTo>
                  <a:pt x="771525" y="0"/>
                </a:lnTo>
                <a:lnTo>
                  <a:pt x="771525" y="771525"/>
                </a:lnTo>
                <a:lnTo>
                  <a:pt x="0" y="771525"/>
                </a:lnTo>
                <a:lnTo>
                  <a:pt x="0" y="0"/>
                </a:lnTo>
                <a:close/>
              </a:path>
            </a:pathLst>
          </a:custGeom>
          <a:blipFill>
            <a:blip r:embed="rId7"/>
            <a:stretch>
              <a:fillRect l="0" t="0" r="0" b="0"/>
            </a:stretch>
          </a:blipFill>
        </p:spPr>
      </p:sp>
      <p:sp>
        <p:nvSpPr>
          <p:cNvPr name="TextBox 12" id="12"/>
          <p:cNvSpPr txBox="true"/>
          <p:nvPr/>
        </p:nvSpPr>
        <p:spPr>
          <a:xfrm rot="0">
            <a:off x="12140505" y="7228731"/>
            <a:ext cx="4905077" cy="510779"/>
          </a:xfrm>
          <a:prstGeom prst="rect">
            <a:avLst/>
          </a:prstGeom>
        </p:spPr>
        <p:txBody>
          <a:bodyPr anchor="t" rtlCol="false" tIns="0" lIns="0" bIns="0" rIns="0">
            <a:spAutoFit/>
          </a:bodyPr>
          <a:lstStyle/>
          <a:p>
            <a:pPr algn="l">
              <a:lnSpc>
                <a:spcPts val="3749"/>
              </a:lnSpc>
            </a:pPr>
            <a:r>
              <a:rPr lang="en-US" sz="3000" b="true">
                <a:solidFill>
                  <a:srgbClr val="D7E5D8"/>
                </a:solidFill>
                <a:latin typeface="Arimo Bold"/>
                <a:ea typeface="Arimo Bold"/>
                <a:cs typeface="Arimo Bold"/>
                <a:sym typeface="Arimo Bold"/>
              </a:rPr>
              <a:t>Remote Control</a:t>
            </a:r>
          </a:p>
        </p:txBody>
      </p:sp>
      <p:sp>
        <p:nvSpPr>
          <p:cNvPr name="TextBox 13" id="13"/>
          <p:cNvSpPr txBox="true"/>
          <p:nvPr/>
        </p:nvSpPr>
        <p:spPr>
          <a:xfrm rot="0">
            <a:off x="12140505" y="7819876"/>
            <a:ext cx="5067300" cy="1092399"/>
          </a:xfrm>
          <a:prstGeom prst="rect">
            <a:avLst/>
          </a:prstGeom>
        </p:spPr>
        <p:txBody>
          <a:bodyPr anchor="t" rtlCol="false" tIns="0" lIns="0" bIns="0" rIns="0">
            <a:spAutoFit/>
          </a:bodyPr>
          <a:lstStyle/>
          <a:p>
            <a:pPr algn="l">
              <a:lnSpc>
                <a:spcPts val="3875"/>
              </a:lnSpc>
            </a:pPr>
            <a:r>
              <a:rPr lang="en-US" sz="2375">
                <a:solidFill>
                  <a:srgbClr val="D7E5D8"/>
                </a:solidFill>
                <a:latin typeface="Arimo"/>
                <a:ea typeface="Arimo"/>
                <a:cs typeface="Arimo"/>
                <a:sym typeface="Arimo"/>
              </a:rPr>
              <a:t>Manage power line switching from anywhere.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9257235" y="7005042"/>
            <a:ext cx="8312670" cy="2822972"/>
            <a:chOff x="0" y="0"/>
            <a:chExt cx="11083560" cy="3763963"/>
          </a:xfrm>
        </p:grpSpPr>
        <p:sp>
          <p:nvSpPr>
            <p:cNvPr name="Freeform 4" id="4"/>
            <p:cNvSpPr/>
            <p:nvPr/>
          </p:nvSpPr>
          <p:spPr>
            <a:xfrm flipH="false" flipV="false" rot="0">
              <a:off x="13315" y="12700"/>
              <a:ext cx="11056905" cy="3738626"/>
            </a:xfrm>
            <a:custGeom>
              <a:avLst/>
              <a:gdLst/>
              <a:ahLst/>
              <a:cxnLst/>
              <a:rect r="r" b="b" t="t" l="l"/>
              <a:pathLst>
                <a:path h="3738626" w="11056905">
                  <a:moveTo>
                    <a:pt x="0" y="172847"/>
                  </a:moveTo>
                  <a:cubicBezTo>
                    <a:pt x="0" y="77343"/>
                    <a:pt x="81487" y="0"/>
                    <a:pt x="182014" y="0"/>
                  </a:cubicBezTo>
                  <a:lnTo>
                    <a:pt x="10874891" y="0"/>
                  </a:lnTo>
                  <a:cubicBezTo>
                    <a:pt x="10975418" y="0"/>
                    <a:pt x="11056905" y="77343"/>
                    <a:pt x="11056905" y="172847"/>
                  </a:cubicBezTo>
                  <a:lnTo>
                    <a:pt x="11056905" y="3565779"/>
                  </a:lnTo>
                  <a:cubicBezTo>
                    <a:pt x="11056905" y="3661283"/>
                    <a:pt x="10975418" y="3738626"/>
                    <a:pt x="10874891" y="3738626"/>
                  </a:cubicBezTo>
                  <a:lnTo>
                    <a:pt x="182014" y="3738626"/>
                  </a:lnTo>
                  <a:cubicBezTo>
                    <a:pt x="81487" y="3738626"/>
                    <a:pt x="0" y="3661156"/>
                    <a:pt x="0" y="3565779"/>
                  </a:cubicBezTo>
                  <a:close/>
                </a:path>
              </a:pathLst>
            </a:custGeom>
            <a:solidFill>
              <a:srgbClr val="547808">
                <a:alpha val="69804"/>
              </a:srgbClr>
            </a:solidFill>
          </p:spPr>
        </p:sp>
        <p:sp>
          <p:nvSpPr>
            <p:cNvPr name="Freeform 5" id="5"/>
            <p:cNvSpPr/>
            <p:nvPr/>
          </p:nvSpPr>
          <p:spPr>
            <a:xfrm flipH="false" flipV="false" rot="0">
              <a:off x="0" y="0"/>
              <a:ext cx="11083534" cy="3764026"/>
            </a:xfrm>
            <a:custGeom>
              <a:avLst/>
              <a:gdLst/>
              <a:ahLst/>
              <a:cxnLst/>
              <a:rect r="r" b="b" t="t" l="l"/>
              <a:pathLst>
                <a:path h="3764026" w="11083534">
                  <a:moveTo>
                    <a:pt x="0" y="185547"/>
                  </a:moveTo>
                  <a:cubicBezTo>
                    <a:pt x="0" y="83058"/>
                    <a:pt x="87478" y="0"/>
                    <a:pt x="195329" y="0"/>
                  </a:cubicBezTo>
                  <a:lnTo>
                    <a:pt x="10888206" y="0"/>
                  </a:lnTo>
                  <a:lnTo>
                    <a:pt x="10888206" y="12700"/>
                  </a:lnTo>
                  <a:lnTo>
                    <a:pt x="10888206" y="0"/>
                  </a:lnTo>
                  <a:cubicBezTo>
                    <a:pt x="10996056" y="0"/>
                    <a:pt x="11083534" y="83058"/>
                    <a:pt x="11083534" y="185547"/>
                  </a:cubicBezTo>
                  <a:lnTo>
                    <a:pt x="11070220" y="185547"/>
                  </a:lnTo>
                  <a:lnTo>
                    <a:pt x="11083534" y="185547"/>
                  </a:lnTo>
                  <a:lnTo>
                    <a:pt x="11083534" y="3578479"/>
                  </a:lnTo>
                  <a:lnTo>
                    <a:pt x="11070220" y="3578479"/>
                  </a:lnTo>
                  <a:lnTo>
                    <a:pt x="11083534" y="3578479"/>
                  </a:lnTo>
                  <a:cubicBezTo>
                    <a:pt x="11083534" y="3680968"/>
                    <a:pt x="10996056" y="3764026"/>
                    <a:pt x="10888206" y="3764026"/>
                  </a:cubicBezTo>
                  <a:lnTo>
                    <a:pt x="10888206" y="3751326"/>
                  </a:lnTo>
                  <a:lnTo>
                    <a:pt x="10888206" y="3764026"/>
                  </a:lnTo>
                  <a:lnTo>
                    <a:pt x="195329" y="3764026"/>
                  </a:lnTo>
                  <a:lnTo>
                    <a:pt x="195329" y="3751326"/>
                  </a:lnTo>
                  <a:lnTo>
                    <a:pt x="195329" y="3764026"/>
                  </a:lnTo>
                  <a:cubicBezTo>
                    <a:pt x="87478" y="3764026"/>
                    <a:pt x="0" y="3680968"/>
                    <a:pt x="0" y="3578479"/>
                  </a:cubicBezTo>
                  <a:lnTo>
                    <a:pt x="0" y="185547"/>
                  </a:lnTo>
                  <a:lnTo>
                    <a:pt x="13315" y="185547"/>
                  </a:lnTo>
                  <a:lnTo>
                    <a:pt x="0" y="185547"/>
                  </a:lnTo>
                  <a:moveTo>
                    <a:pt x="26630" y="185547"/>
                  </a:moveTo>
                  <a:lnTo>
                    <a:pt x="26630" y="3578479"/>
                  </a:lnTo>
                  <a:lnTo>
                    <a:pt x="13315" y="3578479"/>
                  </a:lnTo>
                  <a:lnTo>
                    <a:pt x="26630" y="3578479"/>
                  </a:lnTo>
                  <a:cubicBezTo>
                    <a:pt x="26630" y="3666871"/>
                    <a:pt x="102125" y="3738626"/>
                    <a:pt x="195329" y="3738626"/>
                  </a:cubicBezTo>
                  <a:lnTo>
                    <a:pt x="10888206" y="3738626"/>
                  </a:lnTo>
                  <a:cubicBezTo>
                    <a:pt x="10981410" y="3738626"/>
                    <a:pt x="11056905" y="3666871"/>
                    <a:pt x="11056905" y="3578479"/>
                  </a:cubicBezTo>
                  <a:lnTo>
                    <a:pt x="11056905" y="185547"/>
                  </a:lnTo>
                  <a:cubicBezTo>
                    <a:pt x="11056905" y="97155"/>
                    <a:pt x="10981410" y="25400"/>
                    <a:pt x="10888206" y="25400"/>
                  </a:cubicBezTo>
                  <a:lnTo>
                    <a:pt x="195329" y="25400"/>
                  </a:lnTo>
                  <a:lnTo>
                    <a:pt x="195329" y="12700"/>
                  </a:lnTo>
                  <a:lnTo>
                    <a:pt x="195329" y="25400"/>
                  </a:lnTo>
                  <a:cubicBezTo>
                    <a:pt x="102125" y="25400"/>
                    <a:pt x="26630" y="97155"/>
                    <a:pt x="26630" y="185547"/>
                  </a:cubicBezTo>
                  <a:close/>
                </a:path>
              </a:pathLst>
            </a:custGeom>
            <a:solidFill>
              <a:srgbClr val="6D9121">
                <a:alpha val="69804"/>
              </a:srgbClr>
            </a:solidFill>
          </p:spPr>
        </p:sp>
      </p:grpSp>
      <p:grpSp>
        <p:nvGrpSpPr>
          <p:cNvPr name="Group 6" id="6"/>
          <p:cNvGrpSpPr/>
          <p:nvPr/>
        </p:nvGrpSpPr>
        <p:grpSpPr>
          <a:xfrm rot="0">
            <a:off x="577727" y="7005042"/>
            <a:ext cx="8312670" cy="2822972"/>
            <a:chOff x="0" y="0"/>
            <a:chExt cx="11083560" cy="3763963"/>
          </a:xfrm>
        </p:grpSpPr>
        <p:sp>
          <p:nvSpPr>
            <p:cNvPr name="Freeform 7" id="7"/>
            <p:cNvSpPr/>
            <p:nvPr/>
          </p:nvSpPr>
          <p:spPr>
            <a:xfrm flipH="false" flipV="false" rot="0">
              <a:off x="13315" y="12700"/>
              <a:ext cx="11056905" cy="3738626"/>
            </a:xfrm>
            <a:custGeom>
              <a:avLst/>
              <a:gdLst/>
              <a:ahLst/>
              <a:cxnLst/>
              <a:rect r="r" b="b" t="t" l="l"/>
              <a:pathLst>
                <a:path h="3738626" w="11056905">
                  <a:moveTo>
                    <a:pt x="0" y="172847"/>
                  </a:moveTo>
                  <a:cubicBezTo>
                    <a:pt x="0" y="77343"/>
                    <a:pt x="81487" y="0"/>
                    <a:pt x="182014" y="0"/>
                  </a:cubicBezTo>
                  <a:lnTo>
                    <a:pt x="10874891" y="0"/>
                  </a:lnTo>
                  <a:cubicBezTo>
                    <a:pt x="10975418" y="0"/>
                    <a:pt x="11056905" y="77343"/>
                    <a:pt x="11056905" y="172847"/>
                  </a:cubicBezTo>
                  <a:lnTo>
                    <a:pt x="11056905" y="3565779"/>
                  </a:lnTo>
                  <a:cubicBezTo>
                    <a:pt x="11056905" y="3661283"/>
                    <a:pt x="10975418" y="3738626"/>
                    <a:pt x="10874891" y="3738626"/>
                  </a:cubicBezTo>
                  <a:lnTo>
                    <a:pt x="182014" y="3738626"/>
                  </a:lnTo>
                  <a:cubicBezTo>
                    <a:pt x="81487" y="3738626"/>
                    <a:pt x="0" y="3661156"/>
                    <a:pt x="0" y="3565779"/>
                  </a:cubicBezTo>
                  <a:close/>
                </a:path>
              </a:pathLst>
            </a:custGeom>
            <a:solidFill>
              <a:srgbClr val="547808">
                <a:alpha val="69804"/>
              </a:srgbClr>
            </a:solidFill>
          </p:spPr>
        </p:sp>
        <p:sp>
          <p:nvSpPr>
            <p:cNvPr name="Freeform 8" id="8"/>
            <p:cNvSpPr/>
            <p:nvPr/>
          </p:nvSpPr>
          <p:spPr>
            <a:xfrm flipH="false" flipV="false" rot="0">
              <a:off x="0" y="0"/>
              <a:ext cx="11083534" cy="3764026"/>
            </a:xfrm>
            <a:custGeom>
              <a:avLst/>
              <a:gdLst/>
              <a:ahLst/>
              <a:cxnLst/>
              <a:rect r="r" b="b" t="t" l="l"/>
              <a:pathLst>
                <a:path h="3764026" w="11083534">
                  <a:moveTo>
                    <a:pt x="0" y="185547"/>
                  </a:moveTo>
                  <a:cubicBezTo>
                    <a:pt x="0" y="83058"/>
                    <a:pt x="87478" y="0"/>
                    <a:pt x="195329" y="0"/>
                  </a:cubicBezTo>
                  <a:lnTo>
                    <a:pt x="10888206" y="0"/>
                  </a:lnTo>
                  <a:lnTo>
                    <a:pt x="10888206" y="12700"/>
                  </a:lnTo>
                  <a:lnTo>
                    <a:pt x="10888206" y="0"/>
                  </a:lnTo>
                  <a:cubicBezTo>
                    <a:pt x="10996056" y="0"/>
                    <a:pt x="11083534" y="83058"/>
                    <a:pt x="11083534" y="185547"/>
                  </a:cubicBezTo>
                  <a:lnTo>
                    <a:pt x="11070220" y="185547"/>
                  </a:lnTo>
                  <a:lnTo>
                    <a:pt x="11083534" y="185547"/>
                  </a:lnTo>
                  <a:lnTo>
                    <a:pt x="11083534" y="3578479"/>
                  </a:lnTo>
                  <a:lnTo>
                    <a:pt x="11070220" y="3578479"/>
                  </a:lnTo>
                  <a:lnTo>
                    <a:pt x="11083534" y="3578479"/>
                  </a:lnTo>
                  <a:cubicBezTo>
                    <a:pt x="11083534" y="3680968"/>
                    <a:pt x="10996056" y="3764026"/>
                    <a:pt x="10888206" y="3764026"/>
                  </a:cubicBezTo>
                  <a:lnTo>
                    <a:pt x="10888206" y="3751326"/>
                  </a:lnTo>
                  <a:lnTo>
                    <a:pt x="10888206" y="3764026"/>
                  </a:lnTo>
                  <a:lnTo>
                    <a:pt x="195329" y="3764026"/>
                  </a:lnTo>
                  <a:lnTo>
                    <a:pt x="195329" y="3751326"/>
                  </a:lnTo>
                  <a:lnTo>
                    <a:pt x="195329" y="3764026"/>
                  </a:lnTo>
                  <a:cubicBezTo>
                    <a:pt x="87478" y="3764026"/>
                    <a:pt x="0" y="3680968"/>
                    <a:pt x="0" y="3578479"/>
                  </a:cubicBezTo>
                  <a:lnTo>
                    <a:pt x="0" y="185547"/>
                  </a:lnTo>
                  <a:lnTo>
                    <a:pt x="13315" y="185547"/>
                  </a:lnTo>
                  <a:lnTo>
                    <a:pt x="0" y="185547"/>
                  </a:lnTo>
                  <a:moveTo>
                    <a:pt x="26630" y="185547"/>
                  </a:moveTo>
                  <a:lnTo>
                    <a:pt x="26630" y="3578479"/>
                  </a:lnTo>
                  <a:lnTo>
                    <a:pt x="13315" y="3578479"/>
                  </a:lnTo>
                  <a:lnTo>
                    <a:pt x="26630" y="3578479"/>
                  </a:lnTo>
                  <a:cubicBezTo>
                    <a:pt x="26630" y="3666871"/>
                    <a:pt x="102125" y="3738626"/>
                    <a:pt x="195329" y="3738626"/>
                  </a:cubicBezTo>
                  <a:lnTo>
                    <a:pt x="10888206" y="3738626"/>
                  </a:lnTo>
                  <a:cubicBezTo>
                    <a:pt x="10981410" y="3738626"/>
                    <a:pt x="11056905" y="3666871"/>
                    <a:pt x="11056905" y="3578479"/>
                  </a:cubicBezTo>
                  <a:lnTo>
                    <a:pt x="11056905" y="185547"/>
                  </a:lnTo>
                  <a:cubicBezTo>
                    <a:pt x="11056905" y="97155"/>
                    <a:pt x="10981410" y="25400"/>
                    <a:pt x="10888206" y="25400"/>
                  </a:cubicBezTo>
                  <a:lnTo>
                    <a:pt x="195329" y="25400"/>
                  </a:lnTo>
                  <a:lnTo>
                    <a:pt x="195329" y="12700"/>
                  </a:lnTo>
                  <a:lnTo>
                    <a:pt x="195329" y="25400"/>
                  </a:lnTo>
                  <a:cubicBezTo>
                    <a:pt x="102125" y="25400"/>
                    <a:pt x="26630" y="97155"/>
                    <a:pt x="26630" y="185547"/>
                  </a:cubicBezTo>
                  <a:close/>
                </a:path>
              </a:pathLst>
            </a:custGeom>
            <a:solidFill>
              <a:srgbClr val="6D9121">
                <a:alpha val="69804"/>
              </a:srgbClr>
            </a:solidFill>
          </p:spPr>
        </p:sp>
      </p:grpSp>
      <p:sp>
        <p:nvSpPr>
          <p:cNvPr name="TextBox 9" id="9"/>
          <p:cNvSpPr txBox="true"/>
          <p:nvPr/>
        </p:nvSpPr>
        <p:spPr>
          <a:xfrm rot="0">
            <a:off x="707827" y="160953"/>
            <a:ext cx="15924014" cy="652462"/>
          </a:xfrm>
          <a:prstGeom prst="rect">
            <a:avLst/>
          </a:prstGeom>
        </p:spPr>
        <p:txBody>
          <a:bodyPr anchor="t" rtlCol="false" tIns="0" lIns="0" bIns="0" rIns="0">
            <a:spAutoFit/>
          </a:bodyPr>
          <a:lstStyle/>
          <a:p>
            <a:pPr algn="ctr">
              <a:lnSpc>
                <a:spcPts val="5062"/>
              </a:lnSpc>
            </a:pPr>
            <a:r>
              <a:rPr lang="en-US" sz="4062" b="true">
                <a:solidFill>
                  <a:srgbClr val="F0F4F1"/>
                </a:solidFill>
                <a:latin typeface="Arimo Bold"/>
                <a:ea typeface="Arimo Bold"/>
                <a:cs typeface="Arimo Bold"/>
                <a:sym typeface="Arimo Bold"/>
              </a:rPr>
              <a:t>User Dashboard Based on ThingSpeak</a:t>
            </a:r>
          </a:p>
        </p:txBody>
      </p:sp>
      <p:sp>
        <p:nvSpPr>
          <p:cNvPr name="Freeform 10" id="10" descr="preencoded.png"/>
          <p:cNvSpPr/>
          <p:nvPr/>
        </p:nvSpPr>
        <p:spPr>
          <a:xfrm flipH="false" flipV="false" rot="0">
            <a:off x="2989781" y="1028700"/>
            <a:ext cx="11801234" cy="5757267"/>
          </a:xfrm>
          <a:custGeom>
            <a:avLst/>
            <a:gdLst/>
            <a:ahLst/>
            <a:cxnLst/>
            <a:rect r="r" b="b" t="t" l="l"/>
            <a:pathLst>
              <a:path h="5757267" w="11801234">
                <a:moveTo>
                  <a:pt x="0" y="0"/>
                </a:moveTo>
                <a:lnTo>
                  <a:pt x="11801233" y="0"/>
                </a:lnTo>
                <a:lnTo>
                  <a:pt x="11801233" y="5757267"/>
                </a:lnTo>
                <a:lnTo>
                  <a:pt x="0" y="5757267"/>
                </a:lnTo>
                <a:lnTo>
                  <a:pt x="0" y="0"/>
                </a:lnTo>
                <a:close/>
              </a:path>
            </a:pathLst>
          </a:custGeom>
          <a:blipFill>
            <a:blip r:embed="rId4"/>
            <a:stretch>
              <a:fillRect l="0" t="-9" r="0" b="-9"/>
            </a:stretch>
          </a:blipFill>
        </p:spPr>
      </p:sp>
      <p:sp>
        <p:nvSpPr>
          <p:cNvPr name="TextBox 11" id="11"/>
          <p:cNvSpPr txBox="true"/>
          <p:nvPr/>
        </p:nvSpPr>
        <p:spPr>
          <a:xfrm rot="0">
            <a:off x="727621" y="7366992"/>
            <a:ext cx="8162776" cy="798314"/>
          </a:xfrm>
          <a:prstGeom prst="rect">
            <a:avLst/>
          </a:prstGeom>
        </p:spPr>
        <p:txBody>
          <a:bodyPr anchor="t" rtlCol="false" tIns="0" lIns="0" bIns="0" rIns="0">
            <a:spAutoFit/>
          </a:bodyPr>
          <a:lstStyle/>
          <a:p>
            <a:pPr algn="l">
              <a:lnSpc>
                <a:spcPts val="3062"/>
              </a:lnSpc>
            </a:pPr>
            <a:r>
              <a:rPr lang="en-US" sz="2437" b="true">
                <a:solidFill>
                  <a:srgbClr val="F0F4F1"/>
                </a:solidFill>
                <a:latin typeface="Arimo Bold"/>
                <a:ea typeface="Arimo Bold"/>
                <a:cs typeface="Arimo Bold"/>
                <a:sym typeface="Arimo Bold"/>
              </a:rPr>
              <a:t>Comprehensive Energy Analytics</a:t>
            </a:r>
          </a:p>
        </p:txBody>
      </p:sp>
      <p:sp>
        <p:nvSpPr>
          <p:cNvPr name="TextBox 12" id="12"/>
          <p:cNvSpPr txBox="true"/>
          <p:nvPr/>
        </p:nvSpPr>
        <p:spPr>
          <a:xfrm rot="0">
            <a:off x="727621" y="8089106"/>
            <a:ext cx="8162776" cy="1179415"/>
          </a:xfrm>
          <a:prstGeom prst="rect">
            <a:avLst/>
          </a:prstGeom>
        </p:spPr>
        <p:txBody>
          <a:bodyPr anchor="t" rtlCol="false" tIns="0" lIns="0" bIns="0" rIns="0">
            <a:spAutoFit/>
          </a:bodyPr>
          <a:lstStyle/>
          <a:p>
            <a:pPr algn="l">
              <a:lnSpc>
                <a:spcPts val="3193"/>
              </a:lnSpc>
            </a:pPr>
            <a:r>
              <a:rPr lang="en-US" sz="2024">
                <a:solidFill>
                  <a:srgbClr val="D7E5D8"/>
                </a:solidFill>
                <a:latin typeface="Arimo"/>
                <a:ea typeface="Arimo"/>
                <a:cs typeface="Arimo"/>
                <a:sym typeface="Arimo"/>
              </a:rPr>
              <a:t>The user dashboard on ThingSpeak provides real-time insights into energy consumption patterns, allowing homeowners to monitor and optimize their usage.</a:t>
            </a:r>
          </a:p>
        </p:txBody>
      </p:sp>
      <p:sp>
        <p:nvSpPr>
          <p:cNvPr name="TextBox 13" id="13"/>
          <p:cNvSpPr txBox="true"/>
          <p:nvPr/>
        </p:nvSpPr>
        <p:spPr>
          <a:xfrm rot="0">
            <a:off x="9407129" y="7366992"/>
            <a:ext cx="7224712" cy="408683"/>
          </a:xfrm>
          <a:prstGeom prst="rect">
            <a:avLst/>
          </a:prstGeom>
        </p:spPr>
        <p:txBody>
          <a:bodyPr anchor="t" rtlCol="false" tIns="0" lIns="0" bIns="0" rIns="0">
            <a:spAutoFit/>
          </a:bodyPr>
          <a:lstStyle/>
          <a:p>
            <a:pPr algn="l">
              <a:lnSpc>
                <a:spcPts val="3062"/>
              </a:lnSpc>
            </a:pPr>
            <a:r>
              <a:rPr lang="en-US" sz="2437" b="true">
                <a:solidFill>
                  <a:srgbClr val="F0F4F1"/>
                </a:solidFill>
                <a:latin typeface="Arimo Bold"/>
                <a:ea typeface="Arimo Bold"/>
                <a:cs typeface="Arimo Bold"/>
                <a:sym typeface="Arimo Bold"/>
              </a:rPr>
              <a:t>Remote Power Management</a:t>
            </a:r>
          </a:p>
        </p:txBody>
      </p:sp>
      <p:sp>
        <p:nvSpPr>
          <p:cNvPr name="TextBox 14" id="14"/>
          <p:cNvSpPr txBox="true"/>
          <p:nvPr/>
        </p:nvSpPr>
        <p:spPr>
          <a:xfrm rot="0">
            <a:off x="9407129" y="7907239"/>
            <a:ext cx="8162776" cy="1179415"/>
          </a:xfrm>
          <a:prstGeom prst="rect">
            <a:avLst/>
          </a:prstGeom>
        </p:spPr>
        <p:txBody>
          <a:bodyPr anchor="t" rtlCol="false" tIns="0" lIns="0" bIns="0" rIns="0">
            <a:spAutoFit/>
          </a:bodyPr>
          <a:lstStyle/>
          <a:p>
            <a:pPr algn="l">
              <a:lnSpc>
                <a:spcPts val="3193"/>
              </a:lnSpc>
            </a:pPr>
            <a:r>
              <a:rPr lang="en-US" sz="2024">
                <a:solidFill>
                  <a:srgbClr val="D7E5D8"/>
                </a:solidFill>
                <a:latin typeface="Arimo"/>
                <a:ea typeface="Arimo"/>
                <a:cs typeface="Arimo"/>
                <a:sym typeface="Arimo"/>
              </a:rPr>
              <a:t>Users can remotely control and switch on/off power lines through the cloud-connected dashboard, enabling convenient energy management from anywhere.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139586" y="791936"/>
            <a:ext cx="6005087" cy="9007631"/>
          </a:xfrm>
          <a:custGeom>
            <a:avLst/>
            <a:gdLst/>
            <a:ahLst/>
            <a:cxnLst/>
            <a:rect r="r" b="b" t="t" l="l"/>
            <a:pathLst>
              <a:path h="9007631" w="6005087">
                <a:moveTo>
                  <a:pt x="0" y="0"/>
                </a:moveTo>
                <a:lnTo>
                  <a:pt x="6005087" y="0"/>
                </a:lnTo>
                <a:lnTo>
                  <a:pt x="6005087" y="9007631"/>
                </a:lnTo>
                <a:lnTo>
                  <a:pt x="0" y="9007631"/>
                </a:lnTo>
                <a:lnTo>
                  <a:pt x="0" y="0"/>
                </a:lnTo>
                <a:close/>
              </a:path>
            </a:pathLst>
          </a:custGeom>
          <a:blipFill>
            <a:blip r:embed="rId4"/>
            <a:stretch>
              <a:fillRect l="-83333" t="0" r="-83333" b="0"/>
            </a:stretch>
          </a:blipFill>
        </p:spPr>
      </p:sp>
      <p:sp>
        <p:nvSpPr>
          <p:cNvPr name="TextBox 4" id="4"/>
          <p:cNvSpPr txBox="true"/>
          <p:nvPr/>
        </p:nvSpPr>
        <p:spPr>
          <a:xfrm rot="0">
            <a:off x="7727602" y="906810"/>
            <a:ext cx="9690795" cy="1590972"/>
          </a:xfrm>
          <a:prstGeom prst="rect">
            <a:avLst/>
          </a:prstGeom>
        </p:spPr>
        <p:txBody>
          <a:bodyPr anchor="t" rtlCol="false" tIns="0" lIns="0" bIns="0" rIns="0">
            <a:spAutoFit/>
          </a:bodyPr>
          <a:lstStyle/>
          <a:p>
            <a:pPr algn="l">
              <a:lnSpc>
                <a:spcPts val="6062"/>
              </a:lnSpc>
            </a:pPr>
            <a:r>
              <a:rPr lang="en-US" sz="4875" b="true">
                <a:solidFill>
                  <a:srgbClr val="F0F4F1"/>
                </a:solidFill>
                <a:latin typeface="Arimo Bold"/>
                <a:ea typeface="Arimo Bold"/>
                <a:cs typeface="Arimo Bold"/>
                <a:sym typeface="Arimo Bold"/>
              </a:rPr>
              <a:t>Safety Features &amp; Error Detection</a:t>
            </a:r>
          </a:p>
        </p:txBody>
      </p:sp>
      <p:grpSp>
        <p:nvGrpSpPr>
          <p:cNvPr name="Group 5" id="5"/>
          <p:cNvGrpSpPr/>
          <p:nvPr/>
        </p:nvGrpSpPr>
        <p:grpSpPr>
          <a:xfrm rot="0">
            <a:off x="8085981" y="2870447"/>
            <a:ext cx="28575" cy="6471494"/>
            <a:chOff x="0" y="0"/>
            <a:chExt cx="38100" cy="8628658"/>
          </a:xfrm>
        </p:grpSpPr>
        <p:sp>
          <p:nvSpPr>
            <p:cNvPr name="Freeform 6" id="6"/>
            <p:cNvSpPr/>
            <p:nvPr/>
          </p:nvSpPr>
          <p:spPr>
            <a:xfrm flipH="false" flipV="false" rot="0">
              <a:off x="0" y="0"/>
              <a:ext cx="38100" cy="8628634"/>
            </a:xfrm>
            <a:custGeom>
              <a:avLst/>
              <a:gdLst/>
              <a:ahLst/>
              <a:cxnLst/>
              <a:rect r="r" b="b" t="t" l="l"/>
              <a:pathLst>
                <a:path h="8628634" w="38100">
                  <a:moveTo>
                    <a:pt x="0" y="19050"/>
                  </a:moveTo>
                  <a:cubicBezTo>
                    <a:pt x="0" y="8509"/>
                    <a:pt x="8509" y="0"/>
                    <a:pt x="19050" y="0"/>
                  </a:cubicBezTo>
                  <a:cubicBezTo>
                    <a:pt x="29591" y="0"/>
                    <a:pt x="38100" y="8509"/>
                    <a:pt x="38100" y="19050"/>
                  </a:cubicBezTo>
                  <a:lnTo>
                    <a:pt x="38100" y="8609584"/>
                  </a:lnTo>
                  <a:cubicBezTo>
                    <a:pt x="38100" y="8620125"/>
                    <a:pt x="29591" y="8628634"/>
                    <a:pt x="19050" y="8628634"/>
                  </a:cubicBezTo>
                  <a:cubicBezTo>
                    <a:pt x="8509" y="8628634"/>
                    <a:pt x="0" y="8620125"/>
                    <a:pt x="0" y="8609584"/>
                  </a:cubicBezTo>
                  <a:close/>
                </a:path>
              </a:pathLst>
            </a:custGeom>
            <a:solidFill>
              <a:srgbClr val="6D9121"/>
            </a:solidFill>
          </p:spPr>
        </p:sp>
      </p:grpSp>
      <p:grpSp>
        <p:nvGrpSpPr>
          <p:cNvPr name="Group 7" id="7"/>
          <p:cNvGrpSpPr/>
          <p:nvPr/>
        </p:nvGrpSpPr>
        <p:grpSpPr>
          <a:xfrm rot="0">
            <a:off x="8351192" y="3415159"/>
            <a:ext cx="869602" cy="28575"/>
            <a:chOff x="0" y="0"/>
            <a:chExt cx="1159470" cy="38100"/>
          </a:xfrm>
        </p:grpSpPr>
        <p:sp>
          <p:nvSpPr>
            <p:cNvPr name="Freeform 8" id="8"/>
            <p:cNvSpPr/>
            <p:nvPr/>
          </p:nvSpPr>
          <p:spPr>
            <a:xfrm flipH="false" flipV="false" rot="0">
              <a:off x="0" y="0"/>
              <a:ext cx="1159510" cy="38100"/>
            </a:xfrm>
            <a:custGeom>
              <a:avLst/>
              <a:gdLst/>
              <a:ahLst/>
              <a:cxnLst/>
              <a:rect r="r" b="b" t="t" l="l"/>
              <a:pathLst>
                <a:path h="38100" w="1159510">
                  <a:moveTo>
                    <a:pt x="0" y="19050"/>
                  </a:moveTo>
                  <a:cubicBezTo>
                    <a:pt x="0" y="8509"/>
                    <a:pt x="8509" y="0"/>
                    <a:pt x="19050" y="0"/>
                  </a:cubicBezTo>
                  <a:lnTo>
                    <a:pt x="1140460" y="0"/>
                  </a:lnTo>
                  <a:cubicBezTo>
                    <a:pt x="1151001" y="0"/>
                    <a:pt x="1159510" y="8509"/>
                    <a:pt x="1159510" y="19050"/>
                  </a:cubicBezTo>
                  <a:cubicBezTo>
                    <a:pt x="1159510" y="29591"/>
                    <a:pt x="1151001" y="38100"/>
                    <a:pt x="1140460" y="38100"/>
                  </a:cubicBezTo>
                  <a:lnTo>
                    <a:pt x="19050" y="38100"/>
                  </a:lnTo>
                  <a:cubicBezTo>
                    <a:pt x="8509" y="38100"/>
                    <a:pt x="0" y="29591"/>
                    <a:pt x="0" y="19050"/>
                  </a:cubicBezTo>
                  <a:close/>
                </a:path>
              </a:pathLst>
            </a:custGeom>
            <a:solidFill>
              <a:srgbClr val="6D9121"/>
            </a:solidFill>
          </p:spPr>
        </p:sp>
      </p:grpSp>
      <p:grpSp>
        <p:nvGrpSpPr>
          <p:cNvPr name="Group 9" id="9"/>
          <p:cNvGrpSpPr/>
          <p:nvPr/>
        </p:nvGrpSpPr>
        <p:grpSpPr>
          <a:xfrm rot="0">
            <a:off x="7816006" y="3145185"/>
            <a:ext cx="568524" cy="568524"/>
            <a:chOff x="0" y="0"/>
            <a:chExt cx="758032" cy="758032"/>
          </a:xfrm>
        </p:grpSpPr>
        <p:sp>
          <p:nvSpPr>
            <p:cNvPr name="Freeform 10" id="10"/>
            <p:cNvSpPr/>
            <p:nvPr/>
          </p:nvSpPr>
          <p:spPr>
            <a:xfrm flipH="false" flipV="false" rot="0">
              <a:off x="6350" y="6350"/>
              <a:ext cx="745363" cy="745363"/>
            </a:xfrm>
            <a:custGeom>
              <a:avLst/>
              <a:gdLst/>
              <a:ahLst/>
              <a:cxnLst/>
              <a:rect r="r" b="b" t="t" l="l"/>
              <a:pathLst>
                <a:path h="745363" w="745363">
                  <a:moveTo>
                    <a:pt x="0" y="139192"/>
                  </a:moveTo>
                  <a:cubicBezTo>
                    <a:pt x="0" y="62357"/>
                    <a:pt x="62357" y="0"/>
                    <a:pt x="139192" y="0"/>
                  </a:cubicBezTo>
                  <a:lnTo>
                    <a:pt x="606171" y="0"/>
                  </a:lnTo>
                  <a:cubicBezTo>
                    <a:pt x="683006" y="0"/>
                    <a:pt x="745363" y="62357"/>
                    <a:pt x="745363" y="139192"/>
                  </a:cubicBezTo>
                  <a:lnTo>
                    <a:pt x="745363" y="606171"/>
                  </a:lnTo>
                  <a:cubicBezTo>
                    <a:pt x="745363" y="683006"/>
                    <a:pt x="683006" y="745363"/>
                    <a:pt x="606171" y="745363"/>
                  </a:cubicBezTo>
                  <a:lnTo>
                    <a:pt x="139192" y="745363"/>
                  </a:lnTo>
                  <a:cubicBezTo>
                    <a:pt x="62357" y="745363"/>
                    <a:pt x="0" y="683006"/>
                    <a:pt x="0" y="606171"/>
                  </a:cubicBezTo>
                  <a:close/>
                </a:path>
              </a:pathLst>
            </a:custGeom>
            <a:solidFill>
              <a:srgbClr val="547808"/>
            </a:solidFill>
          </p:spPr>
        </p:sp>
        <p:sp>
          <p:nvSpPr>
            <p:cNvPr name="Freeform 11" id="11"/>
            <p:cNvSpPr/>
            <p:nvPr/>
          </p:nvSpPr>
          <p:spPr>
            <a:xfrm flipH="false" flipV="false" rot="0">
              <a:off x="0" y="0"/>
              <a:ext cx="758063" cy="758063"/>
            </a:xfrm>
            <a:custGeom>
              <a:avLst/>
              <a:gdLst/>
              <a:ahLst/>
              <a:cxnLst/>
              <a:rect r="r" b="b" t="t" l="l"/>
              <a:pathLst>
                <a:path h="758063" w="758063">
                  <a:moveTo>
                    <a:pt x="0" y="145542"/>
                  </a:moveTo>
                  <a:cubicBezTo>
                    <a:pt x="0" y="65151"/>
                    <a:pt x="65151" y="0"/>
                    <a:pt x="145542" y="0"/>
                  </a:cubicBezTo>
                  <a:lnTo>
                    <a:pt x="612521" y="0"/>
                  </a:lnTo>
                  <a:lnTo>
                    <a:pt x="612521" y="6350"/>
                  </a:lnTo>
                  <a:lnTo>
                    <a:pt x="612521" y="0"/>
                  </a:lnTo>
                  <a:cubicBezTo>
                    <a:pt x="692912" y="0"/>
                    <a:pt x="758063" y="65151"/>
                    <a:pt x="758063" y="145542"/>
                  </a:cubicBezTo>
                  <a:lnTo>
                    <a:pt x="751713" y="145542"/>
                  </a:lnTo>
                  <a:lnTo>
                    <a:pt x="758063" y="145542"/>
                  </a:lnTo>
                  <a:lnTo>
                    <a:pt x="758063" y="612521"/>
                  </a:lnTo>
                  <a:lnTo>
                    <a:pt x="751713" y="612521"/>
                  </a:lnTo>
                  <a:lnTo>
                    <a:pt x="758063" y="612521"/>
                  </a:lnTo>
                  <a:cubicBezTo>
                    <a:pt x="758063" y="692912"/>
                    <a:pt x="692912" y="758063"/>
                    <a:pt x="612521" y="758063"/>
                  </a:cubicBezTo>
                  <a:lnTo>
                    <a:pt x="612521" y="751713"/>
                  </a:lnTo>
                  <a:lnTo>
                    <a:pt x="612521" y="758063"/>
                  </a:lnTo>
                  <a:lnTo>
                    <a:pt x="145542" y="758063"/>
                  </a:lnTo>
                  <a:lnTo>
                    <a:pt x="145542" y="751713"/>
                  </a:lnTo>
                  <a:lnTo>
                    <a:pt x="145542" y="758063"/>
                  </a:lnTo>
                  <a:cubicBezTo>
                    <a:pt x="65151" y="758063"/>
                    <a:pt x="0" y="692912"/>
                    <a:pt x="0" y="612521"/>
                  </a:cubicBezTo>
                  <a:lnTo>
                    <a:pt x="0" y="145542"/>
                  </a:lnTo>
                  <a:lnTo>
                    <a:pt x="6350" y="145542"/>
                  </a:lnTo>
                  <a:lnTo>
                    <a:pt x="0" y="145542"/>
                  </a:lnTo>
                  <a:moveTo>
                    <a:pt x="12700" y="145542"/>
                  </a:moveTo>
                  <a:lnTo>
                    <a:pt x="12700" y="612521"/>
                  </a:lnTo>
                  <a:lnTo>
                    <a:pt x="6350" y="612521"/>
                  </a:lnTo>
                  <a:lnTo>
                    <a:pt x="12700" y="612521"/>
                  </a:lnTo>
                  <a:cubicBezTo>
                    <a:pt x="12700" y="685800"/>
                    <a:pt x="72136" y="745363"/>
                    <a:pt x="145542" y="745363"/>
                  </a:cubicBezTo>
                  <a:lnTo>
                    <a:pt x="612521" y="745363"/>
                  </a:lnTo>
                  <a:cubicBezTo>
                    <a:pt x="685800" y="745363"/>
                    <a:pt x="745363" y="685927"/>
                    <a:pt x="745363" y="612521"/>
                  </a:cubicBezTo>
                  <a:lnTo>
                    <a:pt x="745363" y="145542"/>
                  </a:lnTo>
                  <a:cubicBezTo>
                    <a:pt x="745363" y="72136"/>
                    <a:pt x="685927" y="12700"/>
                    <a:pt x="612521" y="12700"/>
                  </a:cubicBezTo>
                  <a:lnTo>
                    <a:pt x="145542" y="12700"/>
                  </a:lnTo>
                  <a:lnTo>
                    <a:pt x="145542" y="6350"/>
                  </a:lnTo>
                  <a:lnTo>
                    <a:pt x="145542" y="12700"/>
                  </a:lnTo>
                  <a:cubicBezTo>
                    <a:pt x="72136" y="12700"/>
                    <a:pt x="12700" y="72136"/>
                    <a:pt x="12700" y="145542"/>
                  </a:cubicBezTo>
                  <a:close/>
                </a:path>
              </a:pathLst>
            </a:custGeom>
            <a:solidFill>
              <a:srgbClr val="6D9121"/>
            </a:solidFill>
          </p:spPr>
        </p:sp>
      </p:grpSp>
      <p:sp>
        <p:nvSpPr>
          <p:cNvPr name="TextBox 12" id="12"/>
          <p:cNvSpPr txBox="true"/>
          <p:nvPr/>
        </p:nvSpPr>
        <p:spPr>
          <a:xfrm rot="0">
            <a:off x="8001595" y="3290739"/>
            <a:ext cx="197198" cy="325041"/>
          </a:xfrm>
          <a:prstGeom prst="rect">
            <a:avLst/>
          </a:prstGeom>
        </p:spPr>
        <p:txBody>
          <a:bodyPr anchor="t" rtlCol="false" tIns="0" lIns="0" bIns="0" rIns="0">
            <a:spAutoFit/>
          </a:bodyPr>
          <a:lstStyle/>
          <a:p>
            <a:pPr algn="ctr">
              <a:lnSpc>
                <a:spcPts val="2874"/>
              </a:lnSpc>
            </a:pPr>
            <a:r>
              <a:rPr lang="en-US" sz="2874" b="true">
                <a:solidFill>
                  <a:srgbClr val="FFFFFF"/>
                </a:solidFill>
                <a:latin typeface="Arimo Bold"/>
                <a:ea typeface="Arimo Bold"/>
                <a:cs typeface="Arimo Bold"/>
                <a:sym typeface="Arimo Bold"/>
              </a:rPr>
              <a:t>1</a:t>
            </a:r>
          </a:p>
        </p:txBody>
      </p:sp>
      <p:sp>
        <p:nvSpPr>
          <p:cNvPr name="TextBox 13" id="13"/>
          <p:cNvSpPr txBox="true"/>
          <p:nvPr/>
        </p:nvSpPr>
        <p:spPr>
          <a:xfrm rot="0">
            <a:off x="9466809" y="3109317"/>
            <a:ext cx="6909941" cy="397669"/>
          </a:xfrm>
          <a:prstGeom prst="rect">
            <a:avLst/>
          </a:prstGeom>
        </p:spPr>
        <p:txBody>
          <a:bodyPr anchor="t" rtlCol="false" tIns="0" lIns="0" bIns="0" rIns="0">
            <a:spAutoFit/>
          </a:bodyPr>
          <a:lstStyle/>
          <a:p>
            <a:pPr algn="l">
              <a:lnSpc>
                <a:spcPts val="2999"/>
              </a:lnSpc>
            </a:pPr>
            <a:r>
              <a:rPr lang="en-US" sz="2437" b="true">
                <a:solidFill>
                  <a:srgbClr val="D7E5D8"/>
                </a:solidFill>
                <a:latin typeface="Arimo Bold"/>
                <a:ea typeface="Arimo Bold"/>
                <a:cs typeface="Arimo Bold"/>
                <a:sym typeface="Arimo Bold"/>
              </a:rPr>
              <a:t>High Short-Circuit Detection</a:t>
            </a:r>
          </a:p>
        </p:txBody>
      </p:sp>
      <p:sp>
        <p:nvSpPr>
          <p:cNvPr name="TextBox 14" id="14"/>
          <p:cNvSpPr txBox="true"/>
          <p:nvPr/>
        </p:nvSpPr>
        <p:spPr>
          <a:xfrm rot="0">
            <a:off x="9466809" y="3560712"/>
            <a:ext cx="7951589" cy="492919"/>
          </a:xfrm>
          <a:prstGeom prst="rect">
            <a:avLst/>
          </a:prstGeom>
        </p:spPr>
        <p:txBody>
          <a:bodyPr anchor="t" rtlCol="false" tIns="0" lIns="0" bIns="0" rIns="0">
            <a:spAutoFit/>
          </a:bodyPr>
          <a:lstStyle/>
          <a:p>
            <a:pPr algn="l">
              <a:lnSpc>
                <a:spcPts val="3125"/>
              </a:lnSpc>
            </a:pPr>
            <a:r>
              <a:rPr lang="en-US" sz="1937">
                <a:solidFill>
                  <a:srgbClr val="D7E5D8"/>
                </a:solidFill>
                <a:latin typeface="Arimo"/>
                <a:ea typeface="Arimo"/>
                <a:cs typeface="Arimo"/>
                <a:sym typeface="Arimo"/>
              </a:rPr>
              <a:t>Error code 9 for short circuit events.</a:t>
            </a:r>
          </a:p>
        </p:txBody>
      </p:sp>
      <p:grpSp>
        <p:nvGrpSpPr>
          <p:cNvPr name="Group 15" id="15"/>
          <p:cNvGrpSpPr/>
          <p:nvPr/>
        </p:nvGrpSpPr>
        <p:grpSpPr>
          <a:xfrm rot="0">
            <a:off x="8351192" y="5095131"/>
            <a:ext cx="869602" cy="28575"/>
            <a:chOff x="0" y="0"/>
            <a:chExt cx="1159470" cy="38100"/>
          </a:xfrm>
        </p:grpSpPr>
        <p:sp>
          <p:nvSpPr>
            <p:cNvPr name="Freeform 16" id="16"/>
            <p:cNvSpPr/>
            <p:nvPr/>
          </p:nvSpPr>
          <p:spPr>
            <a:xfrm flipH="false" flipV="false" rot="0">
              <a:off x="0" y="0"/>
              <a:ext cx="1159510" cy="38100"/>
            </a:xfrm>
            <a:custGeom>
              <a:avLst/>
              <a:gdLst/>
              <a:ahLst/>
              <a:cxnLst/>
              <a:rect r="r" b="b" t="t" l="l"/>
              <a:pathLst>
                <a:path h="38100" w="1159510">
                  <a:moveTo>
                    <a:pt x="0" y="19050"/>
                  </a:moveTo>
                  <a:cubicBezTo>
                    <a:pt x="0" y="8509"/>
                    <a:pt x="8509" y="0"/>
                    <a:pt x="19050" y="0"/>
                  </a:cubicBezTo>
                  <a:lnTo>
                    <a:pt x="1140460" y="0"/>
                  </a:lnTo>
                  <a:cubicBezTo>
                    <a:pt x="1151001" y="0"/>
                    <a:pt x="1159510" y="8509"/>
                    <a:pt x="1159510" y="19050"/>
                  </a:cubicBezTo>
                  <a:cubicBezTo>
                    <a:pt x="1159510" y="29591"/>
                    <a:pt x="1151001" y="38100"/>
                    <a:pt x="1140460" y="38100"/>
                  </a:cubicBezTo>
                  <a:lnTo>
                    <a:pt x="19050" y="38100"/>
                  </a:lnTo>
                  <a:cubicBezTo>
                    <a:pt x="8509" y="38100"/>
                    <a:pt x="0" y="29591"/>
                    <a:pt x="0" y="19050"/>
                  </a:cubicBezTo>
                  <a:close/>
                </a:path>
              </a:pathLst>
            </a:custGeom>
            <a:solidFill>
              <a:srgbClr val="6D9121"/>
            </a:solidFill>
          </p:spPr>
        </p:sp>
      </p:grpSp>
      <p:grpSp>
        <p:nvGrpSpPr>
          <p:cNvPr name="Group 17" id="17"/>
          <p:cNvGrpSpPr/>
          <p:nvPr/>
        </p:nvGrpSpPr>
        <p:grpSpPr>
          <a:xfrm rot="0">
            <a:off x="7816006" y="4825156"/>
            <a:ext cx="568524" cy="568524"/>
            <a:chOff x="0" y="0"/>
            <a:chExt cx="758032" cy="758032"/>
          </a:xfrm>
        </p:grpSpPr>
        <p:sp>
          <p:nvSpPr>
            <p:cNvPr name="Freeform 18" id="18"/>
            <p:cNvSpPr/>
            <p:nvPr/>
          </p:nvSpPr>
          <p:spPr>
            <a:xfrm flipH="false" flipV="false" rot="0">
              <a:off x="6350" y="6350"/>
              <a:ext cx="745363" cy="745363"/>
            </a:xfrm>
            <a:custGeom>
              <a:avLst/>
              <a:gdLst/>
              <a:ahLst/>
              <a:cxnLst/>
              <a:rect r="r" b="b" t="t" l="l"/>
              <a:pathLst>
                <a:path h="745363" w="745363">
                  <a:moveTo>
                    <a:pt x="0" y="139192"/>
                  </a:moveTo>
                  <a:cubicBezTo>
                    <a:pt x="0" y="62357"/>
                    <a:pt x="62357" y="0"/>
                    <a:pt x="139192" y="0"/>
                  </a:cubicBezTo>
                  <a:lnTo>
                    <a:pt x="606171" y="0"/>
                  </a:lnTo>
                  <a:cubicBezTo>
                    <a:pt x="683006" y="0"/>
                    <a:pt x="745363" y="62357"/>
                    <a:pt x="745363" y="139192"/>
                  </a:cubicBezTo>
                  <a:lnTo>
                    <a:pt x="745363" y="606171"/>
                  </a:lnTo>
                  <a:cubicBezTo>
                    <a:pt x="745363" y="683006"/>
                    <a:pt x="683006" y="745363"/>
                    <a:pt x="606171" y="745363"/>
                  </a:cubicBezTo>
                  <a:lnTo>
                    <a:pt x="139192" y="745363"/>
                  </a:lnTo>
                  <a:cubicBezTo>
                    <a:pt x="62357" y="745363"/>
                    <a:pt x="0" y="683006"/>
                    <a:pt x="0" y="606171"/>
                  </a:cubicBezTo>
                  <a:close/>
                </a:path>
              </a:pathLst>
            </a:custGeom>
            <a:solidFill>
              <a:srgbClr val="547808"/>
            </a:solidFill>
          </p:spPr>
        </p:sp>
        <p:sp>
          <p:nvSpPr>
            <p:cNvPr name="Freeform 19" id="19"/>
            <p:cNvSpPr/>
            <p:nvPr/>
          </p:nvSpPr>
          <p:spPr>
            <a:xfrm flipH="false" flipV="false" rot="0">
              <a:off x="0" y="0"/>
              <a:ext cx="758063" cy="758063"/>
            </a:xfrm>
            <a:custGeom>
              <a:avLst/>
              <a:gdLst/>
              <a:ahLst/>
              <a:cxnLst/>
              <a:rect r="r" b="b" t="t" l="l"/>
              <a:pathLst>
                <a:path h="758063" w="758063">
                  <a:moveTo>
                    <a:pt x="0" y="145542"/>
                  </a:moveTo>
                  <a:cubicBezTo>
                    <a:pt x="0" y="65151"/>
                    <a:pt x="65151" y="0"/>
                    <a:pt x="145542" y="0"/>
                  </a:cubicBezTo>
                  <a:lnTo>
                    <a:pt x="612521" y="0"/>
                  </a:lnTo>
                  <a:lnTo>
                    <a:pt x="612521" y="6350"/>
                  </a:lnTo>
                  <a:lnTo>
                    <a:pt x="612521" y="0"/>
                  </a:lnTo>
                  <a:cubicBezTo>
                    <a:pt x="692912" y="0"/>
                    <a:pt x="758063" y="65151"/>
                    <a:pt x="758063" y="145542"/>
                  </a:cubicBezTo>
                  <a:lnTo>
                    <a:pt x="751713" y="145542"/>
                  </a:lnTo>
                  <a:lnTo>
                    <a:pt x="758063" y="145542"/>
                  </a:lnTo>
                  <a:lnTo>
                    <a:pt x="758063" y="612521"/>
                  </a:lnTo>
                  <a:lnTo>
                    <a:pt x="751713" y="612521"/>
                  </a:lnTo>
                  <a:lnTo>
                    <a:pt x="758063" y="612521"/>
                  </a:lnTo>
                  <a:cubicBezTo>
                    <a:pt x="758063" y="692912"/>
                    <a:pt x="692912" y="758063"/>
                    <a:pt x="612521" y="758063"/>
                  </a:cubicBezTo>
                  <a:lnTo>
                    <a:pt x="612521" y="751713"/>
                  </a:lnTo>
                  <a:lnTo>
                    <a:pt x="612521" y="758063"/>
                  </a:lnTo>
                  <a:lnTo>
                    <a:pt x="145542" y="758063"/>
                  </a:lnTo>
                  <a:lnTo>
                    <a:pt x="145542" y="751713"/>
                  </a:lnTo>
                  <a:lnTo>
                    <a:pt x="145542" y="758063"/>
                  </a:lnTo>
                  <a:cubicBezTo>
                    <a:pt x="65151" y="758063"/>
                    <a:pt x="0" y="692912"/>
                    <a:pt x="0" y="612521"/>
                  </a:cubicBezTo>
                  <a:lnTo>
                    <a:pt x="0" y="145542"/>
                  </a:lnTo>
                  <a:lnTo>
                    <a:pt x="6350" y="145542"/>
                  </a:lnTo>
                  <a:lnTo>
                    <a:pt x="0" y="145542"/>
                  </a:lnTo>
                  <a:moveTo>
                    <a:pt x="12700" y="145542"/>
                  </a:moveTo>
                  <a:lnTo>
                    <a:pt x="12700" y="612521"/>
                  </a:lnTo>
                  <a:lnTo>
                    <a:pt x="6350" y="612521"/>
                  </a:lnTo>
                  <a:lnTo>
                    <a:pt x="12700" y="612521"/>
                  </a:lnTo>
                  <a:cubicBezTo>
                    <a:pt x="12700" y="685800"/>
                    <a:pt x="72136" y="745363"/>
                    <a:pt x="145542" y="745363"/>
                  </a:cubicBezTo>
                  <a:lnTo>
                    <a:pt x="612521" y="745363"/>
                  </a:lnTo>
                  <a:cubicBezTo>
                    <a:pt x="685800" y="745363"/>
                    <a:pt x="745363" y="685927"/>
                    <a:pt x="745363" y="612521"/>
                  </a:cubicBezTo>
                  <a:lnTo>
                    <a:pt x="745363" y="145542"/>
                  </a:lnTo>
                  <a:cubicBezTo>
                    <a:pt x="745363" y="72136"/>
                    <a:pt x="685927" y="12700"/>
                    <a:pt x="612521" y="12700"/>
                  </a:cubicBezTo>
                  <a:lnTo>
                    <a:pt x="145542" y="12700"/>
                  </a:lnTo>
                  <a:lnTo>
                    <a:pt x="145542" y="6350"/>
                  </a:lnTo>
                  <a:lnTo>
                    <a:pt x="145542" y="12700"/>
                  </a:lnTo>
                  <a:cubicBezTo>
                    <a:pt x="72136" y="12700"/>
                    <a:pt x="12700" y="72136"/>
                    <a:pt x="12700" y="145542"/>
                  </a:cubicBezTo>
                  <a:close/>
                </a:path>
              </a:pathLst>
            </a:custGeom>
            <a:solidFill>
              <a:srgbClr val="6D9121"/>
            </a:solidFill>
          </p:spPr>
        </p:sp>
      </p:grpSp>
      <p:sp>
        <p:nvSpPr>
          <p:cNvPr name="TextBox 20" id="20"/>
          <p:cNvSpPr txBox="true"/>
          <p:nvPr/>
        </p:nvSpPr>
        <p:spPr>
          <a:xfrm rot="0">
            <a:off x="7913340" y="4970710"/>
            <a:ext cx="373856" cy="325041"/>
          </a:xfrm>
          <a:prstGeom prst="rect">
            <a:avLst/>
          </a:prstGeom>
        </p:spPr>
        <p:txBody>
          <a:bodyPr anchor="t" rtlCol="false" tIns="0" lIns="0" bIns="0" rIns="0">
            <a:spAutoFit/>
          </a:bodyPr>
          <a:lstStyle/>
          <a:p>
            <a:pPr algn="ctr">
              <a:lnSpc>
                <a:spcPts val="2874"/>
              </a:lnSpc>
            </a:pPr>
            <a:r>
              <a:rPr lang="en-US" sz="2874" b="true">
                <a:solidFill>
                  <a:srgbClr val="FFFFFF"/>
                </a:solidFill>
                <a:latin typeface="Arimo Bold"/>
                <a:ea typeface="Arimo Bold"/>
                <a:cs typeface="Arimo Bold"/>
                <a:sym typeface="Arimo Bold"/>
              </a:rPr>
              <a:t>2</a:t>
            </a:r>
          </a:p>
        </p:txBody>
      </p:sp>
      <p:sp>
        <p:nvSpPr>
          <p:cNvPr name="TextBox 21" id="21"/>
          <p:cNvSpPr txBox="true"/>
          <p:nvPr/>
        </p:nvSpPr>
        <p:spPr>
          <a:xfrm rot="0">
            <a:off x="9466809" y="4789289"/>
            <a:ext cx="3394322" cy="397669"/>
          </a:xfrm>
          <a:prstGeom prst="rect">
            <a:avLst/>
          </a:prstGeom>
        </p:spPr>
        <p:txBody>
          <a:bodyPr anchor="t" rtlCol="false" tIns="0" lIns="0" bIns="0" rIns="0">
            <a:spAutoFit/>
          </a:bodyPr>
          <a:lstStyle/>
          <a:p>
            <a:pPr algn="l">
              <a:lnSpc>
                <a:spcPts val="2999"/>
              </a:lnSpc>
            </a:pPr>
            <a:r>
              <a:rPr lang="en-US" sz="2437" b="true">
                <a:solidFill>
                  <a:srgbClr val="D7E5D8"/>
                </a:solidFill>
                <a:latin typeface="Arimo Bold"/>
                <a:ea typeface="Arimo Bold"/>
                <a:cs typeface="Arimo Bold"/>
                <a:sym typeface="Arimo Bold"/>
              </a:rPr>
              <a:t>Relay Shutoff</a:t>
            </a:r>
          </a:p>
        </p:txBody>
      </p:sp>
      <p:sp>
        <p:nvSpPr>
          <p:cNvPr name="TextBox 22" id="22"/>
          <p:cNvSpPr txBox="true"/>
          <p:nvPr/>
        </p:nvSpPr>
        <p:spPr>
          <a:xfrm rot="0">
            <a:off x="9466809" y="5240685"/>
            <a:ext cx="7951589" cy="492919"/>
          </a:xfrm>
          <a:prstGeom prst="rect">
            <a:avLst/>
          </a:prstGeom>
        </p:spPr>
        <p:txBody>
          <a:bodyPr anchor="t" rtlCol="false" tIns="0" lIns="0" bIns="0" rIns="0">
            <a:spAutoFit/>
          </a:bodyPr>
          <a:lstStyle/>
          <a:p>
            <a:pPr algn="l">
              <a:lnSpc>
                <a:spcPts val="3125"/>
              </a:lnSpc>
            </a:pPr>
            <a:r>
              <a:rPr lang="en-US" sz="1937">
                <a:solidFill>
                  <a:srgbClr val="D7E5D8"/>
                </a:solidFill>
                <a:latin typeface="Arimo"/>
                <a:ea typeface="Arimo"/>
                <a:cs typeface="Arimo"/>
                <a:sym typeface="Arimo"/>
              </a:rPr>
              <a:t>Disconnects power to prevent damage.</a:t>
            </a:r>
          </a:p>
        </p:txBody>
      </p:sp>
      <p:grpSp>
        <p:nvGrpSpPr>
          <p:cNvPr name="Group 23" id="23"/>
          <p:cNvGrpSpPr/>
          <p:nvPr/>
        </p:nvGrpSpPr>
        <p:grpSpPr>
          <a:xfrm rot="0">
            <a:off x="8351192" y="6775102"/>
            <a:ext cx="869602" cy="28575"/>
            <a:chOff x="0" y="0"/>
            <a:chExt cx="1159470" cy="38100"/>
          </a:xfrm>
        </p:grpSpPr>
        <p:sp>
          <p:nvSpPr>
            <p:cNvPr name="Freeform 24" id="24"/>
            <p:cNvSpPr/>
            <p:nvPr/>
          </p:nvSpPr>
          <p:spPr>
            <a:xfrm flipH="false" flipV="false" rot="0">
              <a:off x="0" y="0"/>
              <a:ext cx="1159510" cy="38100"/>
            </a:xfrm>
            <a:custGeom>
              <a:avLst/>
              <a:gdLst/>
              <a:ahLst/>
              <a:cxnLst/>
              <a:rect r="r" b="b" t="t" l="l"/>
              <a:pathLst>
                <a:path h="38100" w="1159510">
                  <a:moveTo>
                    <a:pt x="0" y="19050"/>
                  </a:moveTo>
                  <a:cubicBezTo>
                    <a:pt x="0" y="8509"/>
                    <a:pt x="8509" y="0"/>
                    <a:pt x="19050" y="0"/>
                  </a:cubicBezTo>
                  <a:lnTo>
                    <a:pt x="1140460" y="0"/>
                  </a:lnTo>
                  <a:cubicBezTo>
                    <a:pt x="1151001" y="0"/>
                    <a:pt x="1159510" y="8509"/>
                    <a:pt x="1159510" y="19050"/>
                  </a:cubicBezTo>
                  <a:cubicBezTo>
                    <a:pt x="1159510" y="29591"/>
                    <a:pt x="1151001" y="38100"/>
                    <a:pt x="1140460" y="38100"/>
                  </a:cubicBezTo>
                  <a:lnTo>
                    <a:pt x="19050" y="38100"/>
                  </a:lnTo>
                  <a:cubicBezTo>
                    <a:pt x="8509" y="38100"/>
                    <a:pt x="0" y="29591"/>
                    <a:pt x="0" y="19050"/>
                  </a:cubicBezTo>
                  <a:close/>
                </a:path>
              </a:pathLst>
            </a:custGeom>
            <a:solidFill>
              <a:srgbClr val="6D9121"/>
            </a:solidFill>
          </p:spPr>
        </p:sp>
      </p:grpSp>
      <p:grpSp>
        <p:nvGrpSpPr>
          <p:cNvPr name="Group 25" id="25"/>
          <p:cNvGrpSpPr/>
          <p:nvPr/>
        </p:nvGrpSpPr>
        <p:grpSpPr>
          <a:xfrm rot="0">
            <a:off x="7816006" y="6505129"/>
            <a:ext cx="568524" cy="568524"/>
            <a:chOff x="0" y="0"/>
            <a:chExt cx="758032" cy="758032"/>
          </a:xfrm>
        </p:grpSpPr>
        <p:sp>
          <p:nvSpPr>
            <p:cNvPr name="Freeform 26" id="26"/>
            <p:cNvSpPr/>
            <p:nvPr/>
          </p:nvSpPr>
          <p:spPr>
            <a:xfrm flipH="false" flipV="false" rot="0">
              <a:off x="6350" y="6350"/>
              <a:ext cx="745363" cy="745363"/>
            </a:xfrm>
            <a:custGeom>
              <a:avLst/>
              <a:gdLst/>
              <a:ahLst/>
              <a:cxnLst/>
              <a:rect r="r" b="b" t="t" l="l"/>
              <a:pathLst>
                <a:path h="745363" w="745363">
                  <a:moveTo>
                    <a:pt x="0" y="139192"/>
                  </a:moveTo>
                  <a:cubicBezTo>
                    <a:pt x="0" y="62357"/>
                    <a:pt x="62357" y="0"/>
                    <a:pt x="139192" y="0"/>
                  </a:cubicBezTo>
                  <a:lnTo>
                    <a:pt x="606171" y="0"/>
                  </a:lnTo>
                  <a:cubicBezTo>
                    <a:pt x="683006" y="0"/>
                    <a:pt x="745363" y="62357"/>
                    <a:pt x="745363" y="139192"/>
                  </a:cubicBezTo>
                  <a:lnTo>
                    <a:pt x="745363" y="606171"/>
                  </a:lnTo>
                  <a:cubicBezTo>
                    <a:pt x="745363" y="683006"/>
                    <a:pt x="683006" y="745363"/>
                    <a:pt x="606171" y="745363"/>
                  </a:cubicBezTo>
                  <a:lnTo>
                    <a:pt x="139192" y="745363"/>
                  </a:lnTo>
                  <a:cubicBezTo>
                    <a:pt x="62357" y="745363"/>
                    <a:pt x="0" y="683006"/>
                    <a:pt x="0" y="606171"/>
                  </a:cubicBezTo>
                  <a:close/>
                </a:path>
              </a:pathLst>
            </a:custGeom>
            <a:solidFill>
              <a:srgbClr val="547808"/>
            </a:solidFill>
          </p:spPr>
        </p:sp>
        <p:sp>
          <p:nvSpPr>
            <p:cNvPr name="Freeform 27" id="27"/>
            <p:cNvSpPr/>
            <p:nvPr/>
          </p:nvSpPr>
          <p:spPr>
            <a:xfrm flipH="false" flipV="false" rot="0">
              <a:off x="0" y="0"/>
              <a:ext cx="758063" cy="758063"/>
            </a:xfrm>
            <a:custGeom>
              <a:avLst/>
              <a:gdLst/>
              <a:ahLst/>
              <a:cxnLst/>
              <a:rect r="r" b="b" t="t" l="l"/>
              <a:pathLst>
                <a:path h="758063" w="758063">
                  <a:moveTo>
                    <a:pt x="0" y="145542"/>
                  </a:moveTo>
                  <a:cubicBezTo>
                    <a:pt x="0" y="65151"/>
                    <a:pt x="65151" y="0"/>
                    <a:pt x="145542" y="0"/>
                  </a:cubicBezTo>
                  <a:lnTo>
                    <a:pt x="612521" y="0"/>
                  </a:lnTo>
                  <a:lnTo>
                    <a:pt x="612521" y="6350"/>
                  </a:lnTo>
                  <a:lnTo>
                    <a:pt x="612521" y="0"/>
                  </a:lnTo>
                  <a:cubicBezTo>
                    <a:pt x="692912" y="0"/>
                    <a:pt x="758063" y="65151"/>
                    <a:pt x="758063" y="145542"/>
                  </a:cubicBezTo>
                  <a:lnTo>
                    <a:pt x="751713" y="145542"/>
                  </a:lnTo>
                  <a:lnTo>
                    <a:pt x="758063" y="145542"/>
                  </a:lnTo>
                  <a:lnTo>
                    <a:pt x="758063" y="612521"/>
                  </a:lnTo>
                  <a:lnTo>
                    <a:pt x="751713" y="612521"/>
                  </a:lnTo>
                  <a:lnTo>
                    <a:pt x="758063" y="612521"/>
                  </a:lnTo>
                  <a:cubicBezTo>
                    <a:pt x="758063" y="692912"/>
                    <a:pt x="692912" y="758063"/>
                    <a:pt x="612521" y="758063"/>
                  </a:cubicBezTo>
                  <a:lnTo>
                    <a:pt x="612521" y="751713"/>
                  </a:lnTo>
                  <a:lnTo>
                    <a:pt x="612521" y="758063"/>
                  </a:lnTo>
                  <a:lnTo>
                    <a:pt x="145542" y="758063"/>
                  </a:lnTo>
                  <a:lnTo>
                    <a:pt x="145542" y="751713"/>
                  </a:lnTo>
                  <a:lnTo>
                    <a:pt x="145542" y="758063"/>
                  </a:lnTo>
                  <a:cubicBezTo>
                    <a:pt x="65151" y="758063"/>
                    <a:pt x="0" y="692912"/>
                    <a:pt x="0" y="612521"/>
                  </a:cubicBezTo>
                  <a:lnTo>
                    <a:pt x="0" y="145542"/>
                  </a:lnTo>
                  <a:lnTo>
                    <a:pt x="6350" y="145542"/>
                  </a:lnTo>
                  <a:lnTo>
                    <a:pt x="0" y="145542"/>
                  </a:lnTo>
                  <a:moveTo>
                    <a:pt x="12700" y="145542"/>
                  </a:moveTo>
                  <a:lnTo>
                    <a:pt x="12700" y="612521"/>
                  </a:lnTo>
                  <a:lnTo>
                    <a:pt x="6350" y="612521"/>
                  </a:lnTo>
                  <a:lnTo>
                    <a:pt x="12700" y="612521"/>
                  </a:lnTo>
                  <a:cubicBezTo>
                    <a:pt x="12700" y="685800"/>
                    <a:pt x="72136" y="745363"/>
                    <a:pt x="145542" y="745363"/>
                  </a:cubicBezTo>
                  <a:lnTo>
                    <a:pt x="612521" y="745363"/>
                  </a:lnTo>
                  <a:cubicBezTo>
                    <a:pt x="685800" y="745363"/>
                    <a:pt x="745363" y="685927"/>
                    <a:pt x="745363" y="612521"/>
                  </a:cubicBezTo>
                  <a:lnTo>
                    <a:pt x="745363" y="145542"/>
                  </a:lnTo>
                  <a:cubicBezTo>
                    <a:pt x="745363" y="72136"/>
                    <a:pt x="685927" y="12700"/>
                    <a:pt x="612521" y="12700"/>
                  </a:cubicBezTo>
                  <a:lnTo>
                    <a:pt x="145542" y="12700"/>
                  </a:lnTo>
                  <a:lnTo>
                    <a:pt x="145542" y="6350"/>
                  </a:lnTo>
                  <a:lnTo>
                    <a:pt x="145542" y="12700"/>
                  </a:lnTo>
                  <a:cubicBezTo>
                    <a:pt x="72136" y="12700"/>
                    <a:pt x="12700" y="72136"/>
                    <a:pt x="12700" y="145542"/>
                  </a:cubicBezTo>
                  <a:close/>
                </a:path>
              </a:pathLst>
            </a:custGeom>
            <a:solidFill>
              <a:srgbClr val="6D9121"/>
            </a:solidFill>
          </p:spPr>
        </p:sp>
      </p:grpSp>
      <p:sp>
        <p:nvSpPr>
          <p:cNvPr name="TextBox 28" id="28"/>
          <p:cNvSpPr txBox="true"/>
          <p:nvPr/>
        </p:nvSpPr>
        <p:spPr>
          <a:xfrm rot="0">
            <a:off x="7903666" y="6650683"/>
            <a:ext cx="393204" cy="325041"/>
          </a:xfrm>
          <a:prstGeom prst="rect">
            <a:avLst/>
          </a:prstGeom>
        </p:spPr>
        <p:txBody>
          <a:bodyPr anchor="t" rtlCol="false" tIns="0" lIns="0" bIns="0" rIns="0">
            <a:spAutoFit/>
          </a:bodyPr>
          <a:lstStyle/>
          <a:p>
            <a:pPr algn="ctr">
              <a:lnSpc>
                <a:spcPts val="2874"/>
              </a:lnSpc>
            </a:pPr>
            <a:r>
              <a:rPr lang="en-US" sz="2874" b="true">
                <a:solidFill>
                  <a:srgbClr val="FFFFFF"/>
                </a:solidFill>
                <a:latin typeface="Arimo Bold"/>
                <a:ea typeface="Arimo Bold"/>
                <a:cs typeface="Arimo Bold"/>
                <a:sym typeface="Arimo Bold"/>
              </a:rPr>
              <a:t>3</a:t>
            </a:r>
          </a:p>
        </p:txBody>
      </p:sp>
      <p:sp>
        <p:nvSpPr>
          <p:cNvPr name="TextBox 29" id="29"/>
          <p:cNvSpPr txBox="true"/>
          <p:nvPr/>
        </p:nvSpPr>
        <p:spPr>
          <a:xfrm rot="0">
            <a:off x="9466809" y="6469261"/>
            <a:ext cx="5206454" cy="397669"/>
          </a:xfrm>
          <a:prstGeom prst="rect">
            <a:avLst/>
          </a:prstGeom>
        </p:spPr>
        <p:txBody>
          <a:bodyPr anchor="t" rtlCol="false" tIns="0" lIns="0" bIns="0" rIns="0">
            <a:spAutoFit/>
          </a:bodyPr>
          <a:lstStyle/>
          <a:p>
            <a:pPr algn="l">
              <a:lnSpc>
                <a:spcPts val="2999"/>
              </a:lnSpc>
            </a:pPr>
            <a:r>
              <a:rPr lang="en-US" sz="2437" b="true">
                <a:solidFill>
                  <a:srgbClr val="D7E5D8"/>
                </a:solidFill>
                <a:latin typeface="Arimo Bold"/>
                <a:ea typeface="Arimo Bold"/>
                <a:cs typeface="Arimo Bold"/>
                <a:sym typeface="Arimo Bold"/>
              </a:rPr>
              <a:t>Manual Reset Button</a:t>
            </a:r>
          </a:p>
        </p:txBody>
      </p:sp>
      <p:sp>
        <p:nvSpPr>
          <p:cNvPr name="TextBox 30" id="30"/>
          <p:cNvSpPr txBox="true"/>
          <p:nvPr/>
        </p:nvSpPr>
        <p:spPr>
          <a:xfrm rot="0">
            <a:off x="9466809" y="6920656"/>
            <a:ext cx="7951589" cy="492919"/>
          </a:xfrm>
          <a:prstGeom prst="rect">
            <a:avLst/>
          </a:prstGeom>
        </p:spPr>
        <p:txBody>
          <a:bodyPr anchor="t" rtlCol="false" tIns="0" lIns="0" bIns="0" rIns="0">
            <a:spAutoFit/>
          </a:bodyPr>
          <a:lstStyle/>
          <a:p>
            <a:pPr algn="l">
              <a:lnSpc>
                <a:spcPts val="3125"/>
              </a:lnSpc>
            </a:pPr>
            <a:r>
              <a:rPr lang="en-US" sz="1937">
                <a:solidFill>
                  <a:srgbClr val="D7E5D8"/>
                </a:solidFill>
                <a:latin typeface="Arimo"/>
                <a:ea typeface="Arimo"/>
                <a:cs typeface="Arimo"/>
                <a:sym typeface="Arimo"/>
              </a:rPr>
              <a:t>Allows user to reset the system after an error.</a:t>
            </a:r>
          </a:p>
        </p:txBody>
      </p:sp>
      <p:grpSp>
        <p:nvGrpSpPr>
          <p:cNvPr name="Group 31" id="31"/>
          <p:cNvGrpSpPr/>
          <p:nvPr/>
        </p:nvGrpSpPr>
        <p:grpSpPr>
          <a:xfrm rot="0">
            <a:off x="8351192" y="8455075"/>
            <a:ext cx="869602" cy="28575"/>
            <a:chOff x="0" y="0"/>
            <a:chExt cx="1159470" cy="38100"/>
          </a:xfrm>
        </p:grpSpPr>
        <p:sp>
          <p:nvSpPr>
            <p:cNvPr name="Freeform 32" id="32"/>
            <p:cNvSpPr/>
            <p:nvPr/>
          </p:nvSpPr>
          <p:spPr>
            <a:xfrm flipH="false" flipV="false" rot="0">
              <a:off x="0" y="0"/>
              <a:ext cx="1159510" cy="38100"/>
            </a:xfrm>
            <a:custGeom>
              <a:avLst/>
              <a:gdLst/>
              <a:ahLst/>
              <a:cxnLst/>
              <a:rect r="r" b="b" t="t" l="l"/>
              <a:pathLst>
                <a:path h="38100" w="1159510">
                  <a:moveTo>
                    <a:pt x="0" y="19050"/>
                  </a:moveTo>
                  <a:cubicBezTo>
                    <a:pt x="0" y="8509"/>
                    <a:pt x="8509" y="0"/>
                    <a:pt x="19050" y="0"/>
                  </a:cubicBezTo>
                  <a:lnTo>
                    <a:pt x="1140460" y="0"/>
                  </a:lnTo>
                  <a:cubicBezTo>
                    <a:pt x="1151001" y="0"/>
                    <a:pt x="1159510" y="8509"/>
                    <a:pt x="1159510" y="19050"/>
                  </a:cubicBezTo>
                  <a:cubicBezTo>
                    <a:pt x="1159510" y="29591"/>
                    <a:pt x="1151001" y="38100"/>
                    <a:pt x="1140460" y="38100"/>
                  </a:cubicBezTo>
                  <a:lnTo>
                    <a:pt x="19050" y="38100"/>
                  </a:lnTo>
                  <a:cubicBezTo>
                    <a:pt x="8509" y="38100"/>
                    <a:pt x="0" y="29591"/>
                    <a:pt x="0" y="19050"/>
                  </a:cubicBezTo>
                  <a:close/>
                </a:path>
              </a:pathLst>
            </a:custGeom>
            <a:solidFill>
              <a:srgbClr val="6D9121"/>
            </a:solidFill>
          </p:spPr>
        </p:sp>
      </p:grpSp>
      <p:grpSp>
        <p:nvGrpSpPr>
          <p:cNvPr name="Group 33" id="33"/>
          <p:cNvGrpSpPr/>
          <p:nvPr/>
        </p:nvGrpSpPr>
        <p:grpSpPr>
          <a:xfrm rot="0">
            <a:off x="7816006" y="8185100"/>
            <a:ext cx="568524" cy="568524"/>
            <a:chOff x="0" y="0"/>
            <a:chExt cx="758032" cy="758032"/>
          </a:xfrm>
        </p:grpSpPr>
        <p:sp>
          <p:nvSpPr>
            <p:cNvPr name="Freeform 34" id="34"/>
            <p:cNvSpPr/>
            <p:nvPr/>
          </p:nvSpPr>
          <p:spPr>
            <a:xfrm flipH="false" flipV="false" rot="0">
              <a:off x="6350" y="6350"/>
              <a:ext cx="745363" cy="745363"/>
            </a:xfrm>
            <a:custGeom>
              <a:avLst/>
              <a:gdLst/>
              <a:ahLst/>
              <a:cxnLst/>
              <a:rect r="r" b="b" t="t" l="l"/>
              <a:pathLst>
                <a:path h="745363" w="745363">
                  <a:moveTo>
                    <a:pt x="0" y="139192"/>
                  </a:moveTo>
                  <a:cubicBezTo>
                    <a:pt x="0" y="62357"/>
                    <a:pt x="62357" y="0"/>
                    <a:pt x="139192" y="0"/>
                  </a:cubicBezTo>
                  <a:lnTo>
                    <a:pt x="606171" y="0"/>
                  </a:lnTo>
                  <a:cubicBezTo>
                    <a:pt x="683006" y="0"/>
                    <a:pt x="745363" y="62357"/>
                    <a:pt x="745363" y="139192"/>
                  </a:cubicBezTo>
                  <a:lnTo>
                    <a:pt x="745363" y="606171"/>
                  </a:lnTo>
                  <a:cubicBezTo>
                    <a:pt x="745363" y="683006"/>
                    <a:pt x="683006" y="745363"/>
                    <a:pt x="606171" y="745363"/>
                  </a:cubicBezTo>
                  <a:lnTo>
                    <a:pt x="139192" y="745363"/>
                  </a:lnTo>
                  <a:cubicBezTo>
                    <a:pt x="62357" y="745363"/>
                    <a:pt x="0" y="683006"/>
                    <a:pt x="0" y="606171"/>
                  </a:cubicBezTo>
                  <a:close/>
                </a:path>
              </a:pathLst>
            </a:custGeom>
            <a:solidFill>
              <a:srgbClr val="547808"/>
            </a:solidFill>
          </p:spPr>
        </p:sp>
        <p:sp>
          <p:nvSpPr>
            <p:cNvPr name="Freeform 35" id="35"/>
            <p:cNvSpPr/>
            <p:nvPr/>
          </p:nvSpPr>
          <p:spPr>
            <a:xfrm flipH="false" flipV="false" rot="0">
              <a:off x="0" y="0"/>
              <a:ext cx="758063" cy="758063"/>
            </a:xfrm>
            <a:custGeom>
              <a:avLst/>
              <a:gdLst/>
              <a:ahLst/>
              <a:cxnLst/>
              <a:rect r="r" b="b" t="t" l="l"/>
              <a:pathLst>
                <a:path h="758063" w="758063">
                  <a:moveTo>
                    <a:pt x="0" y="145542"/>
                  </a:moveTo>
                  <a:cubicBezTo>
                    <a:pt x="0" y="65151"/>
                    <a:pt x="65151" y="0"/>
                    <a:pt x="145542" y="0"/>
                  </a:cubicBezTo>
                  <a:lnTo>
                    <a:pt x="612521" y="0"/>
                  </a:lnTo>
                  <a:lnTo>
                    <a:pt x="612521" y="6350"/>
                  </a:lnTo>
                  <a:lnTo>
                    <a:pt x="612521" y="0"/>
                  </a:lnTo>
                  <a:cubicBezTo>
                    <a:pt x="692912" y="0"/>
                    <a:pt x="758063" y="65151"/>
                    <a:pt x="758063" y="145542"/>
                  </a:cubicBezTo>
                  <a:lnTo>
                    <a:pt x="751713" y="145542"/>
                  </a:lnTo>
                  <a:lnTo>
                    <a:pt x="758063" y="145542"/>
                  </a:lnTo>
                  <a:lnTo>
                    <a:pt x="758063" y="612521"/>
                  </a:lnTo>
                  <a:lnTo>
                    <a:pt x="751713" y="612521"/>
                  </a:lnTo>
                  <a:lnTo>
                    <a:pt x="758063" y="612521"/>
                  </a:lnTo>
                  <a:cubicBezTo>
                    <a:pt x="758063" y="692912"/>
                    <a:pt x="692912" y="758063"/>
                    <a:pt x="612521" y="758063"/>
                  </a:cubicBezTo>
                  <a:lnTo>
                    <a:pt x="612521" y="751713"/>
                  </a:lnTo>
                  <a:lnTo>
                    <a:pt x="612521" y="758063"/>
                  </a:lnTo>
                  <a:lnTo>
                    <a:pt x="145542" y="758063"/>
                  </a:lnTo>
                  <a:lnTo>
                    <a:pt x="145542" y="751713"/>
                  </a:lnTo>
                  <a:lnTo>
                    <a:pt x="145542" y="758063"/>
                  </a:lnTo>
                  <a:cubicBezTo>
                    <a:pt x="65151" y="758063"/>
                    <a:pt x="0" y="692912"/>
                    <a:pt x="0" y="612521"/>
                  </a:cubicBezTo>
                  <a:lnTo>
                    <a:pt x="0" y="145542"/>
                  </a:lnTo>
                  <a:lnTo>
                    <a:pt x="6350" y="145542"/>
                  </a:lnTo>
                  <a:lnTo>
                    <a:pt x="0" y="145542"/>
                  </a:lnTo>
                  <a:moveTo>
                    <a:pt x="12700" y="145542"/>
                  </a:moveTo>
                  <a:lnTo>
                    <a:pt x="12700" y="612521"/>
                  </a:lnTo>
                  <a:lnTo>
                    <a:pt x="6350" y="612521"/>
                  </a:lnTo>
                  <a:lnTo>
                    <a:pt x="12700" y="612521"/>
                  </a:lnTo>
                  <a:cubicBezTo>
                    <a:pt x="12700" y="685800"/>
                    <a:pt x="72136" y="745363"/>
                    <a:pt x="145542" y="745363"/>
                  </a:cubicBezTo>
                  <a:lnTo>
                    <a:pt x="612521" y="745363"/>
                  </a:lnTo>
                  <a:cubicBezTo>
                    <a:pt x="685800" y="745363"/>
                    <a:pt x="745363" y="685927"/>
                    <a:pt x="745363" y="612521"/>
                  </a:cubicBezTo>
                  <a:lnTo>
                    <a:pt x="745363" y="145542"/>
                  </a:lnTo>
                  <a:cubicBezTo>
                    <a:pt x="745363" y="72136"/>
                    <a:pt x="685927" y="12700"/>
                    <a:pt x="612521" y="12700"/>
                  </a:cubicBezTo>
                  <a:lnTo>
                    <a:pt x="145542" y="12700"/>
                  </a:lnTo>
                  <a:lnTo>
                    <a:pt x="145542" y="6350"/>
                  </a:lnTo>
                  <a:lnTo>
                    <a:pt x="145542" y="12700"/>
                  </a:lnTo>
                  <a:cubicBezTo>
                    <a:pt x="72136" y="12700"/>
                    <a:pt x="12700" y="72136"/>
                    <a:pt x="12700" y="145542"/>
                  </a:cubicBezTo>
                  <a:close/>
                </a:path>
              </a:pathLst>
            </a:custGeom>
            <a:solidFill>
              <a:srgbClr val="6D9121"/>
            </a:solidFill>
          </p:spPr>
        </p:sp>
      </p:grpSp>
      <p:sp>
        <p:nvSpPr>
          <p:cNvPr name="TextBox 36" id="36"/>
          <p:cNvSpPr txBox="true"/>
          <p:nvPr/>
        </p:nvSpPr>
        <p:spPr>
          <a:xfrm rot="0">
            <a:off x="7896374" y="8330654"/>
            <a:ext cx="407789" cy="325041"/>
          </a:xfrm>
          <a:prstGeom prst="rect">
            <a:avLst/>
          </a:prstGeom>
        </p:spPr>
        <p:txBody>
          <a:bodyPr anchor="t" rtlCol="false" tIns="0" lIns="0" bIns="0" rIns="0">
            <a:spAutoFit/>
          </a:bodyPr>
          <a:lstStyle/>
          <a:p>
            <a:pPr algn="ctr">
              <a:lnSpc>
                <a:spcPts val="2874"/>
              </a:lnSpc>
            </a:pPr>
            <a:r>
              <a:rPr lang="en-US" sz="2874" b="true">
                <a:solidFill>
                  <a:srgbClr val="FFFFFF"/>
                </a:solidFill>
                <a:latin typeface="Arimo Bold"/>
                <a:ea typeface="Arimo Bold"/>
                <a:cs typeface="Arimo Bold"/>
                <a:sym typeface="Arimo Bold"/>
              </a:rPr>
              <a:t>4</a:t>
            </a:r>
          </a:p>
        </p:txBody>
      </p:sp>
      <p:sp>
        <p:nvSpPr>
          <p:cNvPr name="TextBox 37" id="37"/>
          <p:cNvSpPr txBox="true"/>
          <p:nvPr/>
        </p:nvSpPr>
        <p:spPr>
          <a:xfrm rot="0">
            <a:off x="9466809" y="8149233"/>
            <a:ext cx="5587008" cy="397669"/>
          </a:xfrm>
          <a:prstGeom prst="rect">
            <a:avLst/>
          </a:prstGeom>
        </p:spPr>
        <p:txBody>
          <a:bodyPr anchor="t" rtlCol="false" tIns="0" lIns="0" bIns="0" rIns="0">
            <a:spAutoFit/>
          </a:bodyPr>
          <a:lstStyle/>
          <a:p>
            <a:pPr algn="l">
              <a:lnSpc>
                <a:spcPts val="2999"/>
              </a:lnSpc>
            </a:pPr>
            <a:r>
              <a:rPr lang="en-US" sz="2437" b="true">
                <a:solidFill>
                  <a:srgbClr val="D7E5D8"/>
                </a:solidFill>
                <a:latin typeface="Arimo Bold"/>
                <a:ea typeface="Arimo Bold"/>
                <a:cs typeface="Arimo Bold"/>
                <a:sym typeface="Arimo Bold"/>
              </a:rPr>
              <a:t>OLED Display Warning</a:t>
            </a:r>
          </a:p>
        </p:txBody>
      </p:sp>
      <p:sp>
        <p:nvSpPr>
          <p:cNvPr name="TextBox 38" id="38"/>
          <p:cNvSpPr txBox="true"/>
          <p:nvPr/>
        </p:nvSpPr>
        <p:spPr>
          <a:xfrm rot="0">
            <a:off x="9466809" y="8600629"/>
            <a:ext cx="7951589" cy="492919"/>
          </a:xfrm>
          <a:prstGeom prst="rect">
            <a:avLst/>
          </a:prstGeom>
        </p:spPr>
        <p:txBody>
          <a:bodyPr anchor="t" rtlCol="false" tIns="0" lIns="0" bIns="0" rIns="0">
            <a:spAutoFit/>
          </a:bodyPr>
          <a:lstStyle/>
          <a:p>
            <a:pPr algn="l">
              <a:lnSpc>
                <a:spcPts val="3125"/>
              </a:lnSpc>
            </a:pPr>
            <a:r>
              <a:rPr lang="en-US" sz="1937">
                <a:solidFill>
                  <a:srgbClr val="D7E5D8"/>
                </a:solidFill>
                <a:latin typeface="Arimo"/>
                <a:ea typeface="Arimo"/>
                <a:cs typeface="Arimo"/>
                <a:sym typeface="Arimo"/>
              </a:rPr>
              <a:t>Displays error code and prompts user to reset.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80046" y="1128415"/>
            <a:ext cx="16127909" cy="973138"/>
          </a:xfrm>
          <a:prstGeom prst="rect">
            <a:avLst/>
          </a:prstGeom>
        </p:spPr>
        <p:txBody>
          <a:bodyPr anchor="t" rtlCol="false" tIns="0" lIns="0" bIns="0" rIns="0">
            <a:spAutoFit/>
          </a:bodyPr>
          <a:lstStyle/>
          <a:p>
            <a:pPr algn="ctr">
              <a:lnSpc>
                <a:spcPts val="7562"/>
              </a:lnSpc>
            </a:pPr>
            <a:r>
              <a:rPr lang="en-US" sz="6062" b="true">
                <a:solidFill>
                  <a:srgbClr val="F0F4F1"/>
                </a:solidFill>
                <a:latin typeface="Arimo Bold"/>
                <a:ea typeface="Arimo Bold"/>
                <a:cs typeface="Arimo Bold"/>
                <a:sym typeface="Arimo Bold"/>
              </a:rPr>
              <a:t>Applications of the Smart Energy Meter</a:t>
            </a:r>
          </a:p>
        </p:txBody>
      </p:sp>
      <p:sp>
        <p:nvSpPr>
          <p:cNvPr name="TextBox 4" id="4"/>
          <p:cNvSpPr txBox="true"/>
          <p:nvPr/>
        </p:nvSpPr>
        <p:spPr>
          <a:xfrm rot="0">
            <a:off x="1080046" y="2788592"/>
            <a:ext cx="16127909" cy="1092399"/>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Home Energy Optimization:</a:t>
            </a:r>
            <a:r>
              <a:rPr lang="en-US" sz="2375">
                <a:solidFill>
                  <a:srgbClr val="D7E5D8"/>
                </a:solidFill>
                <a:latin typeface="Arimo"/>
                <a:ea typeface="Arimo"/>
                <a:cs typeface="Arimo"/>
                <a:sym typeface="Arimo"/>
              </a:rPr>
              <a:t> Track and manage energy usage in real-time to optimize household consumption and reduce utility bills.</a:t>
            </a:r>
          </a:p>
        </p:txBody>
      </p:sp>
      <p:sp>
        <p:nvSpPr>
          <p:cNvPr name="TextBox 5" id="5"/>
          <p:cNvSpPr txBox="true"/>
          <p:nvPr/>
        </p:nvSpPr>
        <p:spPr>
          <a:xfrm rot="0">
            <a:off x="1080046" y="3884116"/>
            <a:ext cx="16127909" cy="1092399"/>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Commercial Building Management:</a:t>
            </a:r>
            <a:r>
              <a:rPr lang="en-US" sz="2375">
                <a:solidFill>
                  <a:srgbClr val="D7E5D8"/>
                </a:solidFill>
                <a:latin typeface="Arimo"/>
                <a:ea typeface="Arimo"/>
                <a:cs typeface="Arimo"/>
                <a:sym typeface="Arimo"/>
              </a:rPr>
              <a:t> Provide detailed insights on energy use patterns to identify inefficiencies and opportunities for savings.</a:t>
            </a:r>
          </a:p>
        </p:txBody>
      </p:sp>
      <p:sp>
        <p:nvSpPr>
          <p:cNvPr name="TextBox 6" id="6"/>
          <p:cNvSpPr txBox="true"/>
          <p:nvPr/>
        </p:nvSpPr>
        <p:spPr>
          <a:xfrm rot="0">
            <a:off x="1080046" y="4979640"/>
            <a:ext cx="16127909" cy="1092399"/>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Utility Grid Monitoring:</a:t>
            </a:r>
            <a:r>
              <a:rPr lang="en-US" sz="2375">
                <a:solidFill>
                  <a:srgbClr val="D7E5D8"/>
                </a:solidFill>
                <a:latin typeface="Arimo"/>
                <a:ea typeface="Arimo"/>
                <a:cs typeface="Arimo"/>
                <a:sym typeface="Arimo"/>
              </a:rPr>
              <a:t> Collect granular data to help utilities better forecast demand, identify outages, and manage the grid more efficiently.</a:t>
            </a:r>
          </a:p>
        </p:txBody>
      </p:sp>
      <p:sp>
        <p:nvSpPr>
          <p:cNvPr name="TextBox 7" id="7"/>
          <p:cNvSpPr txBox="true"/>
          <p:nvPr/>
        </p:nvSpPr>
        <p:spPr>
          <a:xfrm rot="0">
            <a:off x="1080046" y="6075164"/>
            <a:ext cx="16127909" cy="1092399"/>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Electric Vehicle Charging:</a:t>
            </a:r>
            <a:r>
              <a:rPr lang="en-US" sz="2375">
                <a:solidFill>
                  <a:srgbClr val="D7E5D8"/>
                </a:solidFill>
                <a:latin typeface="Arimo"/>
                <a:ea typeface="Arimo"/>
                <a:cs typeface="Arimo"/>
                <a:sym typeface="Arimo"/>
              </a:rPr>
              <a:t> Monitor and control the charging process to avoid overloads and optimize the use of renewable energy sources.</a:t>
            </a:r>
          </a:p>
        </p:txBody>
      </p:sp>
      <p:sp>
        <p:nvSpPr>
          <p:cNvPr name="TextBox 8" id="8"/>
          <p:cNvSpPr txBox="true"/>
          <p:nvPr/>
        </p:nvSpPr>
        <p:spPr>
          <a:xfrm rot="0">
            <a:off x="1080046" y="7170687"/>
            <a:ext cx="16127909" cy="1092399"/>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Renewable Energy Integration:</a:t>
            </a:r>
            <a:r>
              <a:rPr lang="en-US" sz="2375">
                <a:solidFill>
                  <a:srgbClr val="D7E5D8"/>
                </a:solidFill>
                <a:latin typeface="Arimo"/>
                <a:ea typeface="Arimo"/>
                <a:cs typeface="Arimo"/>
                <a:sym typeface="Arimo"/>
              </a:rPr>
              <a:t> Seamlessly integrate with solar panels, wind turbines, and other distributed energy resources to enable smart energy management.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80046" y="2598241"/>
            <a:ext cx="11511260" cy="1021556"/>
          </a:xfrm>
          <a:prstGeom prst="rect">
            <a:avLst/>
          </a:prstGeom>
        </p:spPr>
        <p:txBody>
          <a:bodyPr anchor="t" rtlCol="false" tIns="0" lIns="0" bIns="0" rIns="0">
            <a:spAutoFit/>
          </a:bodyPr>
          <a:lstStyle/>
          <a:p>
            <a:pPr algn="l">
              <a:lnSpc>
                <a:spcPts val="7562"/>
              </a:lnSpc>
            </a:pPr>
            <a:r>
              <a:rPr lang="en-US" sz="6062" b="true">
                <a:solidFill>
                  <a:srgbClr val="F0F4F1"/>
                </a:solidFill>
                <a:latin typeface="Arimo Bold"/>
                <a:ea typeface="Arimo Bold"/>
                <a:cs typeface="Arimo Bold"/>
                <a:sym typeface="Arimo Bold"/>
              </a:rPr>
              <a:t>Project Challenges</a:t>
            </a:r>
          </a:p>
        </p:txBody>
      </p:sp>
      <p:sp>
        <p:nvSpPr>
          <p:cNvPr name="TextBox 4" id="4"/>
          <p:cNvSpPr txBox="true"/>
          <p:nvPr/>
        </p:nvSpPr>
        <p:spPr>
          <a:xfrm rot="0">
            <a:off x="1080046" y="4132213"/>
            <a:ext cx="16127909" cy="598586"/>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Voltage Fluctuations:</a:t>
            </a:r>
            <a:r>
              <a:rPr lang="en-US" sz="2375">
                <a:solidFill>
                  <a:srgbClr val="D7E5D8"/>
                </a:solidFill>
                <a:latin typeface="Arimo"/>
                <a:ea typeface="Arimo"/>
                <a:cs typeface="Arimo"/>
                <a:sym typeface="Arimo"/>
              </a:rPr>
              <a:t> Addressed by incorporating dynamic voltage regulation to ensure stable power supply.</a:t>
            </a:r>
          </a:p>
        </p:txBody>
      </p:sp>
      <p:sp>
        <p:nvSpPr>
          <p:cNvPr name="TextBox 5" id="5"/>
          <p:cNvSpPr txBox="true"/>
          <p:nvPr/>
        </p:nvSpPr>
        <p:spPr>
          <a:xfrm rot="0">
            <a:off x="1080046" y="4733925"/>
            <a:ext cx="16127909" cy="1092399"/>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Cloud Connectivity:</a:t>
            </a:r>
            <a:r>
              <a:rPr lang="en-US" sz="2375">
                <a:solidFill>
                  <a:srgbClr val="D7E5D8"/>
                </a:solidFill>
                <a:latin typeface="Arimo"/>
                <a:ea typeface="Arimo"/>
                <a:cs typeface="Arimo"/>
                <a:sym typeface="Arimo"/>
              </a:rPr>
              <a:t> Implemented redundant WiFi and Ethernet options to maintain reliable ThingSpeak integration.</a:t>
            </a:r>
          </a:p>
        </p:txBody>
      </p:sp>
      <p:sp>
        <p:nvSpPr>
          <p:cNvPr name="TextBox 6" id="6"/>
          <p:cNvSpPr txBox="true"/>
          <p:nvPr/>
        </p:nvSpPr>
        <p:spPr>
          <a:xfrm rot="0">
            <a:off x="1080046" y="5829449"/>
            <a:ext cx="16127909" cy="598586"/>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Error Reset:</a:t>
            </a:r>
            <a:r>
              <a:rPr lang="en-US" sz="2375">
                <a:solidFill>
                  <a:srgbClr val="D7E5D8"/>
                </a:solidFill>
                <a:latin typeface="Arimo"/>
                <a:ea typeface="Arimo"/>
                <a:cs typeface="Arimo"/>
                <a:sym typeface="Arimo"/>
              </a:rPr>
              <a:t> Integrated a manual reset button and automatic error detection to quickly recover from issues.</a:t>
            </a:r>
          </a:p>
        </p:txBody>
      </p:sp>
      <p:sp>
        <p:nvSpPr>
          <p:cNvPr name="TextBox 7" id="7"/>
          <p:cNvSpPr txBox="true"/>
          <p:nvPr/>
        </p:nvSpPr>
        <p:spPr>
          <a:xfrm rot="0">
            <a:off x="1080046" y="6431161"/>
            <a:ext cx="16127909" cy="598586"/>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Safety Hazards:</a:t>
            </a:r>
            <a:r>
              <a:rPr lang="en-US" sz="2375">
                <a:solidFill>
                  <a:srgbClr val="D7E5D8"/>
                </a:solidFill>
                <a:latin typeface="Arimo"/>
                <a:ea typeface="Arimo"/>
                <a:cs typeface="Arimo"/>
                <a:sym typeface="Arimo"/>
              </a:rPr>
              <a:t> Designed robust overload protection and automatic power shutoff to prevent device damage.</a:t>
            </a:r>
          </a:p>
        </p:txBody>
      </p:sp>
      <p:sp>
        <p:nvSpPr>
          <p:cNvPr name="TextBox 8" id="8"/>
          <p:cNvSpPr txBox="true"/>
          <p:nvPr/>
        </p:nvSpPr>
        <p:spPr>
          <a:xfrm rot="0">
            <a:off x="1080046" y="7032872"/>
            <a:ext cx="16127909" cy="598586"/>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User Experience:</a:t>
            </a:r>
            <a:r>
              <a:rPr lang="en-US" sz="2375">
                <a:solidFill>
                  <a:srgbClr val="D7E5D8"/>
                </a:solidFill>
                <a:latin typeface="Arimo"/>
                <a:ea typeface="Arimo"/>
                <a:cs typeface="Arimo"/>
                <a:sym typeface="Arimo"/>
              </a:rPr>
              <a:t> Optimized the OLED display interface for intuitive monitoring and control.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80046" y="2729359"/>
            <a:ext cx="16127909" cy="973138"/>
          </a:xfrm>
          <a:prstGeom prst="rect">
            <a:avLst/>
          </a:prstGeom>
        </p:spPr>
        <p:txBody>
          <a:bodyPr anchor="t" rtlCol="false" tIns="0" lIns="0" bIns="0" rIns="0">
            <a:spAutoFit/>
          </a:bodyPr>
          <a:lstStyle/>
          <a:p>
            <a:pPr algn="ctr">
              <a:lnSpc>
                <a:spcPts val="7562"/>
              </a:lnSpc>
            </a:pPr>
            <a:r>
              <a:rPr lang="en-US" sz="6062" b="true">
                <a:solidFill>
                  <a:srgbClr val="F0F4F1"/>
                </a:solidFill>
                <a:latin typeface="Arimo Bold"/>
                <a:ea typeface="Arimo Bold"/>
                <a:cs typeface="Arimo Bold"/>
                <a:sym typeface="Arimo Bold"/>
              </a:rPr>
              <a:t>Introduction to the Smart Energy Meter</a:t>
            </a:r>
          </a:p>
        </p:txBody>
      </p:sp>
      <p:grpSp>
        <p:nvGrpSpPr>
          <p:cNvPr name="Group 4" id="4"/>
          <p:cNvGrpSpPr/>
          <p:nvPr/>
        </p:nvGrpSpPr>
        <p:grpSpPr>
          <a:xfrm rot="0">
            <a:off x="777925" y="4456801"/>
            <a:ext cx="16583514" cy="2822972"/>
            <a:chOff x="0" y="0"/>
            <a:chExt cx="22111352" cy="3763963"/>
          </a:xfrm>
        </p:grpSpPr>
        <p:sp>
          <p:nvSpPr>
            <p:cNvPr name="Freeform 5" id="5"/>
            <p:cNvSpPr/>
            <p:nvPr/>
          </p:nvSpPr>
          <p:spPr>
            <a:xfrm flipH="false" flipV="false" rot="0">
              <a:off x="26563" y="12700"/>
              <a:ext cx="22058175" cy="3738626"/>
            </a:xfrm>
            <a:custGeom>
              <a:avLst/>
              <a:gdLst/>
              <a:ahLst/>
              <a:cxnLst/>
              <a:rect r="r" b="b" t="t" l="l"/>
              <a:pathLst>
                <a:path h="3738626" w="22058175">
                  <a:moveTo>
                    <a:pt x="0" y="172847"/>
                  </a:moveTo>
                  <a:cubicBezTo>
                    <a:pt x="0" y="77343"/>
                    <a:pt x="162563" y="0"/>
                    <a:pt x="363111" y="0"/>
                  </a:cubicBezTo>
                  <a:lnTo>
                    <a:pt x="21695063" y="0"/>
                  </a:lnTo>
                  <a:cubicBezTo>
                    <a:pt x="21895611" y="0"/>
                    <a:pt x="22058174" y="77343"/>
                    <a:pt x="22058174" y="172847"/>
                  </a:cubicBezTo>
                  <a:lnTo>
                    <a:pt x="22058174" y="3565779"/>
                  </a:lnTo>
                  <a:cubicBezTo>
                    <a:pt x="22058174" y="3661283"/>
                    <a:pt x="21895611" y="3738626"/>
                    <a:pt x="21695063" y="3738626"/>
                  </a:cubicBezTo>
                  <a:lnTo>
                    <a:pt x="363111" y="3738626"/>
                  </a:lnTo>
                  <a:cubicBezTo>
                    <a:pt x="162563" y="3738626"/>
                    <a:pt x="0" y="3661156"/>
                    <a:pt x="0" y="3565779"/>
                  </a:cubicBezTo>
                  <a:close/>
                </a:path>
              </a:pathLst>
            </a:custGeom>
            <a:solidFill>
              <a:srgbClr val="547808">
                <a:alpha val="60000"/>
              </a:srgbClr>
            </a:solidFill>
          </p:spPr>
        </p:sp>
        <p:sp>
          <p:nvSpPr>
            <p:cNvPr name="Freeform 6" id="6"/>
            <p:cNvSpPr/>
            <p:nvPr/>
          </p:nvSpPr>
          <p:spPr>
            <a:xfrm flipH="false" flipV="false" rot="0">
              <a:off x="0" y="0"/>
              <a:ext cx="22111300" cy="3764026"/>
            </a:xfrm>
            <a:custGeom>
              <a:avLst/>
              <a:gdLst/>
              <a:ahLst/>
              <a:cxnLst/>
              <a:rect r="r" b="b" t="t" l="l"/>
              <a:pathLst>
                <a:path h="3764026" w="22111300">
                  <a:moveTo>
                    <a:pt x="0" y="185547"/>
                  </a:moveTo>
                  <a:cubicBezTo>
                    <a:pt x="0" y="83058"/>
                    <a:pt x="174517" y="0"/>
                    <a:pt x="389674" y="0"/>
                  </a:cubicBezTo>
                  <a:lnTo>
                    <a:pt x="21721626" y="0"/>
                  </a:lnTo>
                  <a:lnTo>
                    <a:pt x="21721626" y="12700"/>
                  </a:lnTo>
                  <a:lnTo>
                    <a:pt x="21721626" y="0"/>
                  </a:lnTo>
                  <a:cubicBezTo>
                    <a:pt x="21936783" y="0"/>
                    <a:pt x="22111300" y="83058"/>
                    <a:pt x="22111300" y="185547"/>
                  </a:cubicBezTo>
                  <a:lnTo>
                    <a:pt x="22084737" y="185547"/>
                  </a:lnTo>
                  <a:lnTo>
                    <a:pt x="22111300" y="185547"/>
                  </a:lnTo>
                  <a:lnTo>
                    <a:pt x="22111300" y="3578479"/>
                  </a:lnTo>
                  <a:lnTo>
                    <a:pt x="22084737" y="3578479"/>
                  </a:lnTo>
                  <a:lnTo>
                    <a:pt x="22111300" y="3578479"/>
                  </a:lnTo>
                  <a:cubicBezTo>
                    <a:pt x="22111300" y="3680968"/>
                    <a:pt x="21936783" y="3764026"/>
                    <a:pt x="21721626" y="3764026"/>
                  </a:cubicBezTo>
                  <a:lnTo>
                    <a:pt x="21721626" y="3751326"/>
                  </a:lnTo>
                  <a:lnTo>
                    <a:pt x="21721626" y="3764026"/>
                  </a:lnTo>
                  <a:lnTo>
                    <a:pt x="389674" y="3764026"/>
                  </a:lnTo>
                  <a:lnTo>
                    <a:pt x="389674" y="3751326"/>
                  </a:lnTo>
                  <a:lnTo>
                    <a:pt x="389674" y="3764026"/>
                  </a:lnTo>
                  <a:cubicBezTo>
                    <a:pt x="174517" y="3764026"/>
                    <a:pt x="0" y="3680968"/>
                    <a:pt x="0" y="3578479"/>
                  </a:cubicBezTo>
                  <a:lnTo>
                    <a:pt x="0" y="185547"/>
                  </a:lnTo>
                  <a:lnTo>
                    <a:pt x="26563" y="185547"/>
                  </a:lnTo>
                  <a:lnTo>
                    <a:pt x="0" y="185547"/>
                  </a:lnTo>
                  <a:moveTo>
                    <a:pt x="53125" y="185547"/>
                  </a:moveTo>
                  <a:lnTo>
                    <a:pt x="53125" y="3578479"/>
                  </a:lnTo>
                  <a:lnTo>
                    <a:pt x="26563" y="3578479"/>
                  </a:lnTo>
                  <a:lnTo>
                    <a:pt x="53125" y="3578479"/>
                  </a:lnTo>
                  <a:cubicBezTo>
                    <a:pt x="53125" y="3666871"/>
                    <a:pt x="203736" y="3738626"/>
                    <a:pt x="389674" y="3738626"/>
                  </a:cubicBezTo>
                  <a:lnTo>
                    <a:pt x="21721626" y="3738626"/>
                  </a:lnTo>
                  <a:cubicBezTo>
                    <a:pt x="21907565" y="3738626"/>
                    <a:pt x="22058175" y="3666871"/>
                    <a:pt x="22058175" y="3578479"/>
                  </a:cubicBezTo>
                  <a:lnTo>
                    <a:pt x="22058175" y="185547"/>
                  </a:lnTo>
                  <a:cubicBezTo>
                    <a:pt x="22058175" y="97155"/>
                    <a:pt x="21907565" y="25400"/>
                    <a:pt x="21721626" y="25400"/>
                  </a:cubicBezTo>
                  <a:lnTo>
                    <a:pt x="389674" y="25400"/>
                  </a:lnTo>
                  <a:lnTo>
                    <a:pt x="389674" y="12700"/>
                  </a:lnTo>
                  <a:lnTo>
                    <a:pt x="389674" y="25400"/>
                  </a:lnTo>
                  <a:cubicBezTo>
                    <a:pt x="203736" y="25400"/>
                    <a:pt x="53125" y="97155"/>
                    <a:pt x="53125" y="185547"/>
                  </a:cubicBezTo>
                  <a:close/>
                </a:path>
              </a:pathLst>
            </a:custGeom>
            <a:solidFill>
              <a:srgbClr val="6D9121">
                <a:alpha val="60000"/>
              </a:srgbClr>
            </a:solidFill>
          </p:spPr>
        </p:sp>
      </p:grpSp>
      <p:sp>
        <p:nvSpPr>
          <p:cNvPr name="TextBox 7" id="7"/>
          <p:cNvSpPr txBox="true"/>
          <p:nvPr/>
        </p:nvSpPr>
        <p:spPr>
          <a:xfrm rot="0">
            <a:off x="1080046" y="4587627"/>
            <a:ext cx="16127909" cy="1092399"/>
          </a:xfrm>
          <a:prstGeom prst="rect">
            <a:avLst/>
          </a:prstGeom>
        </p:spPr>
        <p:txBody>
          <a:bodyPr anchor="t" rtlCol="false" tIns="0" lIns="0" bIns="0" rIns="0">
            <a:spAutoFit/>
          </a:bodyPr>
          <a:lstStyle/>
          <a:p>
            <a:pPr algn="l">
              <a:lnSpc>
                <a:spcPts val="3875"/>
              </a:lnSpc>
            </a:pPr>
            <a:r>
              <a:rPr lang="en-US" sz="2375">
                <a:solidFill>
                  <a:srgbClr val="D7E5D8"/>
                </a:solidFill>
                <a:latin typeface="Arimo"/>
                <a:ea typeface="Arimo"/>
                <a:cs typeface="Arimo"/>
                <a:sym typeface="Arimo"/>
              </a:rPr>
              <a:t>A smart energy meter is a digital device that measures and records electricity consumption data in real-time. It provides valuable insights into energy usage patterns, empowering users to manage their energy more efficiently.</a:t>
            </a:r>
          </a:p>
        </p:txBody>
      </p:sp>
      <p:sp>
        <p:nvSpPr>
          <p:cNvPr name="TextBox 8" id="8"/>
          <p:cNvSpPr txBox="true"/>
          <p:nvPr/>
        </p:nvSpPr>
        <p:spPr>
          <a:xfrm rot="0">
            <a:off x="1080046" y="5922317"/>
            <a:ext cx="16127909" cy="1092399"/>
          </a:xfrm>
          <a:prstGeom prst="rect">
            <a:avLst/>
          </a:prstGeom>
        </p:spPr>
        <p:txBody>
          <a:bodyPr anchor="t" rtlCol="false" tIns="0" lIns="0" bIns="0" rIns="0">
            <a:spAutoFit/>
          </a:bodyPr>
          <a:lstStyle/>
          <a:p>
            <a:pPr algn="l">
              <a:lnSpc>
                <a:spcPts val="3875"/>
              </a:lnSpc>
            </a:pPr>
            <a:r>
              <a:rPr lang="en-US" sz="2375">
                <a:solidFill>
                  <a:srgbClr val="D7E5D8"/>
                </a:solidFill>
                <a:latin typeface="Arimo"/>
                <a:ea typeface="Arimo"/>
                <a:cs typeface="Arimo"/>
                <a:sym typeface="Arimo"/>
              </a:rPr>
              <a:t>The primary objective of this project is to develop a "device that monitors, protects, and manages energy effectively" - a crucial tool for modern energy systems that demand increased sustainability and optimization.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80046" y="2405211"/>
            <a:ext cx="16127909" cy="1985962"/>
          </a:xfrm>
          <a:prstGeom prst="rect">
            <a:avLst/>
          </a:prstGeom>
        </p:spPr>
        <p:txBody>
          <a:bodyPr anchor="t" rtlCol="false" tIns="0" lIns="0" bIns="0" rIns="0">
            <a:spAutoFit/>
          </a:bodyPr>
          <a:lstStyle/>
          <a:p>
            <a:pPr algn="l">
              <a:lnSpc>
                <a:spcPts val="7562"/>
              </a:lnSpc>
            </a:pPr>
            <a:r>
              <a:rPr lang="en-US" sz="6062" b="true">
                <a:solidFill>
                  <a:srgbClr val="F0F4F1"/>
                </a:solidFill>
                <a:latin typeface="Arimo Bold"/>
                <a:ea typeface="Arimo Bold"/>
                <a:cs typeface="Arimo Bold"/>
                <a:sym typeface="Arimo Bold"/>
              </a:rPr>
              <a:t>Testing and Performance Evaluation</a:t>
            </a:r>
          </a:p>
        </p:txBody>
      </p:sp>
      <p:sp>
        <p:nvSpPr>
          <p:cNvPr name="TextBox 4" id="4"/>
          <p:cNvSpPr txBox="true"/>
          <p:nvPr/>
        </p:nvSpPr>
        <p:spPr>
          <a:xfrm rot="0">
            <a:off x="1080046" y="4903589"/>
            <a:ext cx="16127909" cy="1092399"/>
          </a:xfrm>
          <a:prstGeom prst="rect">
            <a:avLst/>
          </a:prstGeom>
        </p:spPr>
        <p:txBody>
          <a:bodyPr anchor="t" rtlCol="false" tIns="0" lIns="0" bIns="0" rIns="0">
            <a:spAutoFit/>
          </a:bodyPr>
          <a:lstStyle/>
          <a:p>
            <a:pPr algn="l">
              <a:lnSpc>
                <a:spcPts val="3875"/>
              </a:lnSpc>
            </a:pPr>
            <a:r>
              <a:rPr lang="en-US" sz="2375" b="true">
                <a:solidFill>
                  <a:srgbClr val="D7E5D8"/>
                </a:solidFill>
                <a:latin typeface="Arimo Bold"/>
                <a:ea typeface="Arimo Bold"/>
                <a:cs typeface="Arimo Bold"/>
                <a:sym typeface="Arimo Bold"/>
              </a:rPr>
              <a:t>Load Testing:</a:t>
            </a:r>
            <a:r>
              <a:rPr lang="en-US" sz="2375">
                <a:solidFill>
                  <a:srgbClr val="D7E5D8"/>
                </a:solidFill>
                <a:latin typeface="Arimo"/>
                <a:ea typeface="Arimo"/>
                <a:cs typeface="Arimo"/>
                <a:sym typeface="Arimo"/>
              </a:rPr>
              <a:t> The system was subjected to overload conditions by simulating high-power consumption scenarios. The overload protection mechanism successfully triggered the power shutoff, preventing potential device damage.</a:t>
            </a:r>
          </a:p>
        </p:txBody>
      </p:sp>
      <p:sp>
        <p:nvSpPr>
          <p:cNvPr name="TextBox 5" id="5"/>
          <p:cNvSpPr txBox="true"/>
          <p:nvPr/>
        </p:nvSpPr>
        <p:spPr>
          <a:xfrm rot="0">
            <a:off x="1080046" y="6238280"/>
            <a:ext cx="16127909" cy="1586210"/>
          </a:xfrm>
          <a:prstGeom prst="rect">
            <a:avLst/>
          </a:prstGeom>
        </p:spPr>
        <p:txBody>
          <a:bodyPr anchor="t" rtlCol="false" tIns="0" lIns="0" bIns="0" rIns="0">
            <a:spAutoFit/>
          </a:bodyPr>
          <a:lstStyle/>
          <a:p>
            <a:pPr algn="l">
              <a:lnSpc>
                <a:spcPts val="3875"/>
              </a:lnSpc>
            </a:pPr>
            <a:r>
              <a:rPr lang="en-US" sz="2375" b="true">
                <a:solidFill>
                  <a:srgbClr val="D7E5D8"/>
                </a:solidFill>
                <a:latin typeface="Arimo Bold"/>
                <a:ea typeface="Arimo Bold"/>
                <a:cs typeface="Arimo Bold"/>
                <a:sym typeface="Arimo Bold"/>
              </a:rPr>
              <a:t>Energy Monitoring:</a:t>
            </a:r>
            <a:r>
              <a:rPr lang="en-US" sz="2375">
                <a:solidFill>
                  <a:srgbClr val="D7E5D8"/>
                </a:solidFill>
                <a:latin typeface="Arimo"/>
                <a:ea typeface="Arimo"/>
                <a:cs typeface="Arimo"/>
                <a:sym typeface="Arimo"/>
              </a:rPr>
              <a:t> Comprehensive power consumption tracking allowed the identification of inefficient usage patterns. The data displayed on the OLED and uploaded to ThingSpeak enabled informed decisions for optimizing energy usage.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700926" y="6435328"/>
            <a:ext cx="16829911" cy="3254574"/>
            <a:chOff x="0" y="0"/>
            <a:chExt cx="22439881" cy="4339432"/>
          </a:xfrm>
        </p:grpSpPr>
        <p:sp>
          <p:nvSpPr>
            <p:cNvPr name="Freeform 4" id="4"/>
            <p:cNvSpPr/>
            <p:nvPr/>
          </p:nvSpPr>
          <p:spPr>
            <a:xfrm flipH="false" flipV="false" rot="0">
              <a:off x="26957" y="14642"/>
              <a:ext cx="22385915" cy="4310221"/>
            </a:xfrm>
            <a:custGeom>
              <a:avLst/>
              <a:gdLst/>
              <a:ahLst/>
              <a:cxnLst/>
              <a:rect r="r" b="b" t="t" l="l"/>
              <a:pathLst>
                <a:path h="4310221" w="22385915">
                  <a:moveTo>
                    <a:pt x="0" y="199273"/>
                  </a:moveTo>
                  <a:cubicBezTo>
                    <a:pt x="0" y="89168"/>
                    <a:pt x="164979" y="0"/>
                    <a:pt x="368507" y="0"/>
                  </a:cubicBezTo>
                  <a:lnTo>
                    <a:pt x="22017408" y="0"/>
                  </a:lnTo>
                  <a:cubicBezTo>
                    <a:pt x="22220936" y="0"/>
                    <a:pt x="22385915" y="89168"/>
                    <a:pt x="22385915" y="199273"/>
                  </a:cubicBezTo>
                  <a:lnTo>
                    <a:pt x="22385915" y="4110946"/>
                  </a:lnTo>
                  <a:cubicBezTo>
                    <a:pt x="22385915" y="4221052"/>
                    <a:pt x="22220936" y="4310220"/>
                    <a:pt x="22017408" y="4310220"/>
                  </a:cubicBezTo>
                  <a:lnTo>
                    <a:pt x="368507" y="4310220"/>
                  </a:lnTo>
                  <a:cubicBezTo>
                    <a:pt x="164979" y="4310220"/>
                    <a:pt x="0" y="4220906"/>
                    <a:pt x="0" y="4110946"/>
                  </a:cubicBezTo>
                  <a:close/>
                </a:path>
              </a:pathLst>
            </a:custGeom>
            <a:solidFill>
              <a:srgbClr val="547808">
                <a:alpha val="60000"/>
              </a:srgbClr>
            </a:solidFill>
          </p:spPr>
        </p:sp>
        <p:sp>
          <p:nvSpPr>
            <p:cNvPr name="Freeform 5" id="5"/>
            <p:cNvSpPr/>
            <p:nvPr/>
          </p:nvSpPr>
          <p:spPr>
            <a:xfrm flipH="false" flipV="false" rot="0">
              <a:off x="0" y="0"/>
              <a:ext cx="22439829" cy="4339494"/>
            </a:xfrm>
            <a:custGeom>
              <a:avLst/>
              <a:gdLst/>
              <a:ahLst/>
              <a:cxnLst/>
              <a:rect r="r" b="b" t="t" l="l"/>
              <a:pathLst>
                <a:path h="4339494" w="22439829">
                  <a:moveTo>
                    <a:pt x="0" y="213915"/>
                  </a:moveTo>
                  <a:cubicBezTo>
                    <a:pt x="0" y="95757"/>
                    <a:pt x="177110" y="0"/>
                    <a:pt x="395464" y="0"/>
                  </a:cubicBezTo>
                  <a:lnTo>
                    <a:pt x="22044365" y="0"/>
                  </a:lnTo>
                  <a:lnTo>
                    <a:pt x="22044365" y="14642"/>
                  </a:lnTo>
                  <a:lnTo>
                    <a:pt x="22044365" y="0"/>
                  </a:lnTo>
                  <a:cubicBezTo>
                    <a:pt x="22262719" y="0"/>
                    <a:pt x="22439829" y="95757"/>
                    <a:pt x="22439829" y="213915"/>
                  </a:cubicBezTo>
                  <a:lnTo>
                    <a:pt x="22412872" y="213915"/>
                  </a:lnTo>
                  <a:lnTo>
                    <a:pt x="22439829" y="213915"/>
                  </a:lnTo>
                  <a:lnTo>
                    <a:pt x="22439829" y="4125588"/>
                  </a:lnTo>
                  <a:lnTo>
                    <a:pt x="22412872" y="4125588"/>
                  </a:lnTo>
                  <a:lnTo>
                    <a:pt x="22439829" y="4125588"/>
                  </a:lnTo>
                  <a:cubicBezTo>
                    <a:pt x="22439829" y="4243747"/>
                    <a:pt x="22262719" y="4339494"/>
                    <a:pt x="22044365" y="4339494"/>
                  </a:cubicBezTo>
                  <a:lnTo>
                    <a:pt x="22044365" y="4324862"/>
                  </a:lnTo>
                  <a:lnTo>
                    <a:pt x="22044365" y="4339494"/>
                  </a:lnTo>
                  <a:lnTo>
                    <a:pt x="395464" y="4339494"/>
                  </a:lnTo>
                  <a:lnTo>
                    <a:pt x="395464" y="4324862"/>
                  </a:lnTo>
                  <a:lnTo>
                    <a:pt x="395464" y="4339494"/>
                  </a:lnTo>
                  <a:cubicBezTo>
                    <a:pt x="177110" y="4339494"/>
                    <a:pt x="0" y="4243747"/>
                    <a:pt x="0" y="4125588"/>
                  </a:cubicBezTo>
                  <a:lnTo>
                    <a:pt x="0" y="213915"/>
                  </a:lnTo>
                  <a:lnTo>
                    <a:pt x="26957" y="213915"/>
                  </a:lnTo>
                  <a:lnTo>
                    <a:pt x="0" y="213915"/>
                  </a:lnTo>
                  <a:moveTo>
                    <a:pt x="53915" y="213915"/>
                  </a:moveTo>
                  <a:lnTo>
                    <a:pt x="53915" y="4125588"/>
                  </a:lnTo>
                  <a:lnTo>
                    <a:pt x="26957" y="4125588"/>
                  </a:lnTo>
                  <a:lnTo>
                    <a:pt x="53915" y="4125588"/>
                  </a:lnTo>
                  <a:cubicBezTo>
                    <a:pt x="53915" y="4227495"/>
                    <a:pt x="206763" y="4310220"/>
                    <a:pt x="395464" y="4310220"/>
                  </a:cubicBezTo>
                  <a:lnTo>
                    <a:pt x="22044365" y="4310220"/>
                  </a:lnTo>
                  <a:cubicBezTo>
                    <a:pt x="22233066" y="4310220"/>
                    <a:pt x="22385914" y="4227495"/>
                    <a:pt x="22385914" y="4125588"/>
                  </a:cubicBezTo>
                  <a:lnTo>
                    <a:pt x="22385914" y="213915"/>
                  </a:lnTo>
                  <a:cubicBezTo>
                    <a:pt x="22385914" y="112009"/>
                    <a:pt x="22233066" y="29283"/>
                    <a:pt x="22044365" y="29283"/>
                  </a:cubicBezTo>
                  <a:lnTo>
                    <a:pt x="395464" y="29283"/>
                  </a:lnTo>
                  <a:lnTo>
                    <a:pt x="395464" y="14642"/>
                  </a:lnTo>
                  <a:lnTo>
                    <a:pt x="395464" y="29283"/>
                  </a:lnTo>
                  <a:cubicBezTo>
                    <a:pt x="206763" y="29283"/>
                    <a:pt x="53915" y="112009"/>
                    <a:pt x="53915" y="213915"/>
                  </a:cubicBezTo>
                  <a:close/>
                </a:path>
              </a:pathLst>
            </a:custGeom>
            <a:solidFill>
              <a:srgbClr val="6D9121">
                <a:alpha val="60000"/>
              </a:srgbClr>
            </a:solidFill>
          </p:spPr>
        </p:sp>
      </p:grpSp>
      <p:sp>
        <p:nvSpPr>
          <p:cNvPr name="TextBox 6" id="6"/>
          <p:cNvSpPr txBox="true"/>
          <p:nvPr/>
        </p:nvSpPr>
        <p:spPr>
          <a:xfrm rot="0">
            <a:off x="945951" y="695622"/>
            <a:ext cx="16396097" cy="1736824"/>
          </a:xfrm>
          <a:prstGeom prst="rect">
            <a:avLst/>
          </a:prstGeom>
        </p:spPr>
        <p:txBody>
          <a:bodyPr anchor="t" rtlCol="false" tIns="0" lIns="0" bIns="0" rIns="0">
            <a:spAutoFit/>
          </a:bodyPr>
          <a:lstStyle/>
          <a:p>
            <a:pPr algn="l">
              <a:lnSpc>
                <a:spcPts val="6625"/>
              </a:lnSpc>
            </a:pPr>
            <a:r>
              <a:rPr lang="en-US" sz="5312" b="true">
                <a:solidFill>
                  <a:srgbClr val="F0F4F1"/>
                </a:solidFill>
                <a:latin typeface="Arimo Bold"/>
                <a:ea typeface="Arimo Bold"/>
                <a:cs typeface="Arimo Bold"/>
                <a:sym typeface="Arimo Bold"/>
              </a:rPr>
              <a:t>Future Prospects and Innovations</a:t>
            </a:r>
          </a:p>
        </p:txBody>
      </p:sp>
      <p:sp>
        <p:nvSpPr>
          <p:cNvPr name="Freeform 7" id="7" descr="preencoded.png"/>
          <p:cNvSpPr/>
          <p:nvPr/>
        </p:nvSpPr>
        <p:spPr>
          <a:xfrm flipH="false" flipV="false" rot="0">
            <a:off x="945951" y="2972991"/>
            <a:ext cx="5194995" cy="3210669"/>
          </a:xfrm>
          <a:custGeom>
            <a:avLst/>
            <a:gdLst/>
            <a:ahLst/>
            <a:cxnLst/>
            <a:rect r="r" b="b" t="t" l="l"/>
            <a:pathLst>
              <a:path h="3210669" w="5194995">
                <a:moveTo>
                  <a:pt x="0" y="0"/>
                </a:moveTo>
                <a:lnTo>
                  <a:pt x="5194995" y="0"/>
                </a:lnTo>
                <a:lnTo>
                  <a:pt x="5194995" y="3210669"/>
                </a:lnTo>
                <a:lnTo>
                  <a:pt x="0" y="3210669"/>
                </a:lnTo>
                <a:lnTo>
                  <a:pt x="0" y="0"/>
                </a:lnTo>
                <a:close/>
              </a:path>
            </a:pathLst>
          </a:custGeom>
          <a:blipFill>
            <a:blip r:embed="rId4"/>
            <a:stretch>
              <a:fillRect l="0" t="-25" r="0" b="-25"/>
            </a:stretch>
          </a:blipFill>
        </p:spPr>
      </p:sp>
      <p:sp>
        <p:nvSpPr>
          <p:cNvPr name="TextBox 8" id="8"/>
          <p:cNvSpPr txBox="true"/>
          <p:nvPr/>
        </p:nvSpPr>
        <p:spPr>
          <a:xfrm rot="0">
            <a:off x="945951" y="6483400"/>
            <a:ext cx="5194995" cy="882551"/>
          </a:xfrm>
          <a:prstGeom prst="rect">
            <a:avLst/>
          </a:prstGeom>
        </p:spPr>
        <p:txBody>
          <a:bodyPr anchor="t" rtlCol="false" tIns="0" lIns="0" bIns="0" rIns="0">
            <a:spAutoFit/>
          </a:bodyPr>
          <a:lstStyle/>
          <a:p>
            <a:pPr algn="l">
              <a:lnSpc>
                <a:spcPts val="3312"/>
              </a:lnSpc>
            </a:pPr>
            <a:r>
              <a:rPr lang="en-US" sz="2625" b="true">
                <a:solidFill>
                  <a:srgbClr val="D7E5D8"/>
                </a:solidFill>
                <a:latin typeface="Arimo Bold"/>
                <a:ea typeface="Arimo Bold"/>
                <a:cs typeface="Arimo Bold"/>
                <a:sym typeface="Arimo Bold"/>
              </a:rPr>
              <a:t>AI-Based Energy Usage Predictions</a:t>
            </a:r>
          </a:p>
        </p:txBody>
      </p:sp>
      <p:sp>
        <p:nvSpPr>
          <p:cNvPr name="TextBox 9" id="9"/>
          <p:cNvSpPr txBox="true"/>
          <p:nvPr/>
        </p:nvSpPr>
        <p:spPr>
          <a:xfrm rot="0">
            <a:off x="945951" y="7442299"/>
            <a:ext cx="5194995" cy="1815107"/>
          </a:xfrm>
          <a:prstGeom prst="rect">
            <a:avLst/>
          </a:prstGeom>
        </p:spPr>
        <p:txBody>
          <a:bodyPr anchor="t" rtlCol="false" tIns="0" lIns="0" bIns="0" rIns="0">
            <a:spAutoFit/>
          </a:bodyPr>
          <a:lstStyle/>
          <a:p>
            <a:pPr algn="l">
              <a:lnSpc>
                <a:spcPts val="3374"/>
              </a:lnSpc>
            </a:pPr>
            <a:r>
              <a:rPr lang="en-US" sz="2125">
                <a:solidFill>
                  <a:srgbClr val="D7E5D8"/>
                </a:solidFill>
                <a:latin typeface="Arimo"/>
                <a:ea typeface="Arimo"/>
                <a:cs typeface="Arimo"/>
                <a:sym typeface="Arimo"/>
              </a:rPr>
              <a:t>Advanced machine learning models analyze historical data to forecast energy consumption patterns, enabling proactive management and optimization.</a:t>
            </a:r>
          </a:p>
        </p:txBody>
      </p:sp>
      <p:sp>
        <p:nvSpPr>
          <p:cNvPr name="Freeform 10" id="10" descr="preencoded.png"/>
          <p:cNvSpPr/>
          <p:nvPr/>
        </p:nvSpPr>
        <p:spPr>
          <a:xfrm flipH="false" flipV="false" rot="0">
            <a:off x="6546354" y="2972991"/>
            <a:ext cx="5195144" cy="3210817"/>
          </a:xfrm>
          <a:custGeom>
            <a:avLst/>
            <a:gdLst/>
            <a:ahLst/>
            <a:cxnLst/>
            <a:rect r="r" b="b" t="t" l="l"/>
            <a:pathLst>
              <a:path h="3210817" w="5195144">
                <a:moveTo>
                  <a:pt x="0" y="0"/>
                </a:moveTo>
                <a:lnTo>
                  <a:pt x="5195144" y="0"/>
                </a:lnTo>
                <a:lnTo>
                  <a:pt x="5195144" y="3210818"/>
                </a:lnTo>
                <a:lnTo>
                  <a:pt x="0" y="3210818"/>
                </a:lnTo>
                <a:lnTo>
                  <a:pt x="0" y="0"/>
                </a:lnTo>
                <a:close/>
              </a:path>
            </a:pathLst>
          </a:custGeom>
          <a:blipFill>
            <a:blip r:embed="rId5"/>
            <a:stretch>
              <a:fillRect l="0" t="-24" r="0" b="-24"/>
            </a:stretch>
          </a:blipFill>
        </p:spPr>
      </p:sp>
      <p:sp>
        <p:nvSpPr>
          <p:cNvPr name="TextBox 11" id="11"/>
          <p:cNvSpPr txBox="true"/>
          <p:nvPr/>
        </p:nvSpPr>
        <p:spPr>
          <a:xfrm rot="0">
            <a:off x="6546354" y="6483549"/>
            <a:ext cx="5195144" cy="882551"/>
          </a:xfrm>
          <a:prstGeom prst="rect">
            <a:avLst/>
          </a:prstGeom>
        </p:spPr>
        <p:txBody>
          <a:bodyPr anchor="t" rtlCol="false" tIns="0" lIns="0" bIns="0" rIns="0">
            <a:spAutoFit/>
          </a:bodyPr>
          <a:lstStyle/>
          <a:p>
            <a:pPr algn="l">
              <a:lnSpc>
                <a:spcPts val="3312"/>
              </a:lnSpc>
            </a:pPr>
            <a:r>
              <a:rPr lang="en-US" sz="2625" b="true">
                <a:solidFill>
                  <a:srgbClr val="D7E5D8"/>
                </a:solidFill>
                <a:latin typeface="Arimo Bold"/>
                <a:ea typeface="Arimo Bold"/>
                <a:cs typeface="Arimo Bold"/>
                <a:sym typeface="Arimo Bold"/>
              </a:rPr>
              <a:t>Renewable Energy Integration</a:t>
            </a:r>
          </a:p>
        </p:txBody>
      </p:sp>
      <p:sp>
        <p:nvSpPr>
          <p:cNvPr name="TextBox 12" id="12"/>
          <p:cNvSpPr txBox="true"/>
          <p:nvPr/>
        </p:nvSpPr>
        <p:spPr>
          <a:xfrm rot="0">
            <a:off x="6546354" y="7442447"/>
            <a:ext cx="5195144" cy="1815107"/>
          </a:xfrm>
          <a:prstGeom prst="rect">
            <a:avLst/>
          </a:prstGeom>
        </p:spPr>
        <p:txBody>
          <a:bodyPr anchor="t" rtlCol="false" tIns="0" lIns="0" bIns="0" rIns="0">
            <a:spAutoFit/>
          </a:bodyPr>
          <a:lstStyle/>
          <a:p>
            <a:pPr algn="l">
              <a:lnSpc>
                <a:spcPts val="3374"/>
              </a:lnSpc>
            </a:pPr>
            <a:r>
              <a:rPr lang="en-US" sz="2125">
                <a:solidFill>
                  <a:srgbClr val="D7E5D8"/>
                </a:solidFill>
                <a:latin typeface="Arimo"/>
                <a:ea typeface="Arimo"/>
                <a:cs typeface="Arimo"/>
                <a:sym typeface="Arimo"/>
              </a:rPr>
              <a:t>The smart energy meter will integrate with a variety of renewable energy sources, allowing for dynamic load balancing and increased reliance on clean power.</a:t>
            </a:r>
          </a:p>
        </p:txBody>
      </p:sp>
      <p:sp>
        <p:nvSpPr>
          <p:cNvPr name="Freeform 13" id="13" descr="preencoded.png"/>
          <p:cNvSpPr/>
          <p:nvPr/>
        </p:nvSpPr>
        <p:spPr>
          <a:xfrm flipH="false" flipV="false" rot="0">
            <a:off x="12146905" y="2972991"/>
            <a:ext cx="5195144" cy="3210817"/>
          </a:xfrm>
          <a:custGeom>
            <a:avLst/>
            <a:gdLst/>
            <a:ahLst/>
            <a:cxnLst/>
            <a:rect r="r" b="b" t="t" l="l"/>
            <a:pathLst>
              <a:path h="3210817" w="5195144">
                <a:moveTo>
                  <a:pt x="0" y="0"/>
                </a:moveTo>
                <a:lnTo>
                  <a:pt x="5195144" y="0"/>
                </a:lnTo>
                <a:lnTo>
                  <a:pt x="5195144" y="3210818"/>
                </a:lnTo>
                <a:lnTo>
                  <a:pt x="0" y="3210818"/>
                </a:lnTo>
                <a:lnTo>
                  <a:pt x="0" y="0"/>
                </a:lnTo>
                <a:close/>
              </a:path>
            </a:pathLst>
          </a:custGeom>
          <a:blipFill>
            <a:blip r:embed="rId6"/>
            <a:stretch>
              <a:fillRect l="0" t="-24" r="0" b="-24"/>
            </a:stretch>
          </a:blipFill>
        </p:spPr>
      </p:sp>
      <p:sp>
        <p:nvSpPr>
          <p:cNvPr name="TextBox 14" id="14"/>
          <p:cNvSpPr txBox="true"/>
          <p:nvPr/>
        </p:nvSpPr>
        <p:spPr>
          <a:xfrm rot="0">
            <a:off x="12146905" y="6483549"/>
            <a:ext cx="5195144" cy="882551"/>
          </a:xfrm>
          <a:prstGeom prst="rect">
            <a:avLst/>
          </a:prstGeom>
        </p:spPr>
        <p:txBody>
          <a:bodyPr anchor="t" rtlCol="false" tIns="0" lIns="0" bIns="0" rIns="0">
            <a:spAutoFit/>
          </a:bodyPr>
          <a:lstStyle/>
          <a:p>
            <a:pPr algn="l">
              <a:lnSpc>
                <a:spcPts val="3312"/>
              </a:lnSpc>
            </a:pPr>
            <a:r>
              <a:rPr lang="en-US" sz="2625" b="true">
                <a:solidFill>
                  <a:srgbClr val="D7E5D8"/>
                </a:solidFill>
                <a:latin typeface="Arimo Bold"/>
                <a:ea typeface="Arimo Bold"/>
                <a:cs typeface="Arimo Bold"/>
                <a:sym typeface="Arimo Bold"/>
              </a:rPr>
              <a:t>Enhanced User Interface</a:t>
            </a:r>
          </a:p>
        </p:txBody>
      </p:sp>
      <p:sp>
        <p:nvSpPr>
          <p:cNvPr name="TextBox 15" id="15"/>
          <p:cNvSpPr txBox="true"/>
          <p:nvPr/>
        </p:nvSpPr>
        <p:spPr>
          <a:xfrm rot="0">
            <a:off x="12146905" y="7442447"/>
            <a:ext cx="5195144" cy="2247454"/>
          </a:xfrm>
          <a:prstGeom prst="rect">
            <a:avLst/>
          </a:prstGeom>
        </p:spPr>
        <p:txBody>
          <a:bodyPr anchor="t" rtlCol="false" tIns="0" lIns="0" bIns="0" rIns="0">
            <a:spAutoFit/>
          </a:bodyPr>
          <a:lstStyle/>
          <a:p>
            <a:pPr algn="l">
              <a:lnSpc>
                <a:spcPts val="3374"/>
              </a:lnSpc>
            </a:pPr>
            <a:r>
              <a:rPr lang="en-US" sz="2125">
                <a:solidFill>
                  <a:srgbClr val="D7E5D8"/>
                </a:solidFill>
                <a:latin typeface="Arimo"/>
                <a:ea typeface="Arimo"/>
                <a:cs typeface="Arimo"/>
                <a:sym typeface="Arimo"/>
              </a:rPr>
              <a:t>An improved user interface with personalized dashboards and advanced control options will empower consumers to take a more active role in managing their energy usage.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09947" y="957857"/>
            <a:ext cx="16268105" cy="1869876"/>
          </a:xfrm>
          <a:prstGeom prst="rect">
            <a:avLst/>
          </a:prstGeom>
        </p:spPr>
        <p:txBody>
          <a:bodyPr anchor="t" rtlCol="false" tIns="0" lIns="0" bIns="0" rIns="0">
            <a:spAutoFit/>
          </a:bodyPr>
          <a:lstStyle/>
          <a:p>
            <a:pPr algn="l">
              <a:lnSpc>
                <a:spcPts val="7062"/>
              </a:lnSpc>
            </a:pPr>
            <a:r>
              <a:rPr lang="en-US" sz="5625" b="true">
                <a:solidFill>
                  <a:srgbClr val="F0F4F1"/>
                </a:solidFill>
                <a:latin typeface="Arimo Bold"/>
                <a:ea typeface="Arimo Bold"/>
                <a:cs typeface="Arimo Bold"/>
                <a:sym typeface="Arimo Bold"/>
              </a:rPr>
              <a:t>Conclusion and Key Takeaways</a:t>
            </a:r>
          </a:p>
        </p:txBody>
      </p:sp>
      <p:grpSp>
        <p:nvGrpSpPr>
          <p:cNvPr name="Group 4" id="4"/>
          <p:cNvGrpSpPr/>
          <p:nvPr/>
        </p:nvGrpSpPr>
        <p:grpSpPr>
          <a:xfrm rot="0">
            <a:off x="1005185" y="3724572"/>
            <a:ext cx="658714" cy="658714"/>
            <a:chOff x="0" y="0"/>
            <a:chExt cx="878285" cy="878285"/>
          </a:xfrm>
        </p:grpSpPr>
        <p:sp>
          <p:nvSpPr>
            <p:cNvPr name="Freeform 5" id="5"/>
            <p:cNvSpPr/>
            <p:nvPr/>
          </p:nvSpPr>
          <p:spPr>
            <a:xfrm flipH="false" flipV="false" rot="0">
              <a:off x="6350" y="6350"/>
              <a:ext cx="865505" cy="865632"/>
            </a:xfrm>
            <a:custGeom>
              <a:avLst/>
              <a:gdLst/>
              <a:ahLst/>
              <a:cxnLst/>
              <a:rect r="r" b="b" t="t" l="l"/>
              <a:pathLst>
                <a:path h="865632" w="865505">
                  <a:moveTo>
                    <a:pt x="0" y="161544"/>
                  </a:moveTo>
                  <a:cubicBezTo>
                    <a:pt x="0" y="72390"/>
                    <a:pt x="72390" y="0"/>
                    <a:pt x="161544" y="0"/>
                  </a:cubicBezTo>
                  <a:lnTo>
                    <a:pt x="703961" y="0"/>
                  </a:lnTo>
                  <a:cubicBezTo>
                    <a:pt x="793242" y="0"/>
                    <a:pt x="865505" y="72390"/>
                    <a:pt x="865505" y="161544"/>
                  </a:cubicBezTo>
                  <a:lnTo>
                    <a:pt x="865505" y="703961"/>
                  </a:lnTo>
                  <a:cubicBezTo>
                    <a:pt x="865505" y="793242"/>
                    <a:pt x="793115" y="865505"/>
                    <a:pt x="703961" y="865505"/>
                  </a:cubicBezTo>
                  <a:lnTo>
                    <a:pt x="161544" y="865505"/>
                  </a:lnTo>
                  <a:cubicBezTo>
                    <a:pt x="72390" y="865632"/>
                    <a:pt x="0" y="793242"/>
                    <a:pt x="0" y="703961"/>
                  </a:cubicBezTo>
                  <a:close/>
                </a:path>
              </a:pathLst>
            </a:custGeom>
            <a:solidFill>
              <a:srgbClr val="547808"/>
            </a:solidFill>
          </p:spPr>
        </p:sp>
        <p:sp>
          <p:nvSpPr>
            <p:cNvPr name="Freeform 6" id="6"/>
            <p:cNvSpPr/>
            <p:nvPr/>
          </p:nvSpPr>
          <p:spPr>
            <a:xfrm flipH="false" flipV="false" rot="0">
              <a:off x="0" y="0"/>
              <a:ext cx="878205" cy="878332"/>
            </a:xfrm>
            <a:custGeom>
              <a:avLst/>
              <a:gdLst/>
              <a:ahLst/>
              <a:cxnLst/>
              <a:rect r="r" b="b" t="t" l="l"/>
              <a:pathLst>
                <a:path h="878332" w="878205">
                  <a:moveTo>
                    <a:pt x="0" y="167894"/>
                  </a:moveTo>
                  <a:cubicBezTo>
                    <a:pt x="0" y="75184"/>
                    <a:pt x="75184" y="0"/>
                    <a:pt x="167894" y="0"/>
                  </a:cubicBezTo>
                  <a:lnTo>
                    <a:pt x="710311" y="0"/>
                  </a:lnTo>
                  <a:lnTo>
                    <a:pt x="710311" y="6350"/>
                  </a:lnTo>
                  <a:lnTo>
                    <a:pt x="710311" y="0"/>
                  </a:lnTo>
                  <a:lnTo>
                    <a:pt x="710311" y="6350"/>
                  </a:lnTo>
                  <a:lnTo>
                    <a:pt x="710311" y="0"/>
                  </a:lnTo>
                  <a:cubicBezTo>
                    <a:pt x="803021" y="0"/>
                    <a:pt x="878205" y="75184"/>
                    <a:pt x="878205" y="167894"/>
                  </a:cubicBezTo>
                  <a:lnTo>
                    <a:pt x="878205" y="710311"/>
                  </a:lnTo>
                  <a:lnTo>
                    <a:pt x="871855" y="710311"/>
                  </a:lnTo>
                  <a:lnTo>
                    <a:pt x="878205" y="710311"/>
                  </a:lnTo>
                  <a:cubicBezTo>
                    <a:pt x="878205" y="803021"/>
                    <a:pt x="803021" y="878205"/>
                    <a:pt x="710311" y="878205"/>
                  </a:cubicBezTo>
                  <a:lnTo>
                    <a:pt x="710311" y="871855"/>
                  </a:lnTo>
                  <a:lnTo>
                    <a:pt x="710311" y="878205"/>
                  </a:lnTo>
                  <a:lnTo>
                    <a:pt x="167894" y="878205"/>
                  </a:lnTo>
                  <a:lnTo>
                    <a:pt x="167894" y="871855"/>
                  </a:lnTo>
                  <a:lnTo>
                    <a:pt x="167894" y="878205"/>
                  </a:lnTo>
                  <a:cubicBezTo>
                    <a:pt x="75184" y="878332"/>
                    <a:pt x="0" y="803148"/>
                    <a:pt x="0" y="710311"/>
                  </a:cubicBezTo>
                  <a:lnTo>
                    <a:pt x="0" y="167894"/>
                  </a:lnTo>
                  <a:lnTo>
                    <a:pt x="6350" y="167894"/>
                  </a:lnTo>
                  <a:lnTo>
                    <a:pt x="0" y="167894"/>
                  </a:lnTo>
                  <a:moveTo>
                    <a:pt x="12700" y="167894"/>
                  </a:moveTo>
                  <a:lnTo>
                    <a:pt x="12700" y="710311"/>
                  </a:lnTo>
                  <a:lnTo>
                    <a:pt x="6350" y="710311"/>
                  </a:lnTo>
                  <a:lnTo>
                    <a:pt x="12700" y="710311"/>
                  </a:lnTo>
                  <a:cubicBezTo>
                    <a:pt x="12700" y="796036"/>
                    <a:pt x="82169" y="865505"/>
                    <a:pt x="167894" y="865505"/>
                  </a:cubicBezTo>
                  <a:lnTo>
                    <a:pt x="710311" y="865505"/>
                  </a:lnTo>
                  <a:cubicBezTo>
                    <a:pt x="796036" y="865505"/>
                    <a:pt x="865505" y="796036"/>
                    <a:pt x="865505" y="710311"/>
                  </a:cubicBezTo>
                  <a:lnTo>
                    <a:pt x="865505" y="167894"/>
                  </a:lnTo>
                  <a:lnTo>
                    <a:pt x="871855" y="167894"/>
                  </a:lnTo>
                  <a:lnTo>
                    <a:pt x="865505" y="167894"/>
                  </a:lnTo>
                  <a:cubicBezTo>
                    <a:pt x="865632" y="82169"/>
                    <a:pt x="796036" y="12700"/>
                    <a:pt x="710311" y="12700"/>
                  </a:cubicBezTo>
                  <a:lnTo>
                    <a:pt x="167894" y="12700"/>
                  </a:lnTo>
                  <a:lnTo>
                    <a:pt x="167894" y="6350"/>
                  </a:lnTo>
                  <a:lnTo>
                    <a:pt x="167894" y="12700"/>
                  </a:lnTo>
                  <a:cubicBezTo>
                    <a:pt x="82169" y="12700"/>
                    <a:pt x="12700" y="82169"/>
                    <a:pt x="12700" y="167894"/>
                  </a:cubicBezTo>
                  <a:close/>
                </a:path>
              </a:pathLst>
            </a:custGeom>
            <a:solidFill>
              <a:srgbClr val="6D9121"/>
            </a:solidFill>
          </p:spPr>
        </p:sp>
      </p:grpSp>
      <p:sp>
        <p:nvSpPr>
          <p:cNvPr name="TextBox 7" id="7"/>
          <p:cNvSpPr txBox="true"/>
          <p:nvPr/>
        </p:nvSpPr>
        <p:spPr>
          <a:xfrm rot="0">
            <a:off x="1219944" y="3885159"/>
            <a:ext cx="229046" cy="385167"/>
          </a:xfrm>
          <a:prstGeom prst="rect">
            <a:avLst/>
          </a:prstGeom>
        </p:spPr>
        <p:txBody>
          <a:bodyPr anchor="t" rtlCol="false" tIns="0" lIns="0" bIns="0" rIns="0">
            <a:spAutoFit/>
          </a:bodyPr>
          <a:lstStyle/>
          <a:p>
            <a:pPr algn="ctr">
              <a:lnSpc>
                <a:spcPts val="3374"/>
              </a:lnSpc>
            </a:pPr>
            <a:r>
              <a:rPr lang="en-US" sz="3374" b="true">
                <a:solidFill>
                  <a:srgbClr val="FFFFFF"/>
                </a:solidFill>
                <a:latin typeface="Arimo Bold"/>
                <a:ea typeface="Arimo Bold"/>
                <a:cs typeface="Arimo Bold"/>
                <a:sym typeface="Arimo Bold"/>
              </a:rPr>
              <a:t>1</a:t>
            </a:r>
          </a:p>
        </p:txBody>
      </p:sp>
      <p:sp>
        <p:nvSpPr>
          <p:cNvPr name="TextBox 8" id="8"/>
          <p:cNvSpPr txBox="true"/>
          <p:nvPr/>
        </p:nvSpPr>
        <p:spPr>
          <a:xfrm rot="0">
            <a:off x="1947565" y="3700760"/>
            <a:ext cx="7052221" cy="930474"/>
          </a:xfrm>
          <a:prstGeom prst="rect">
            <a:avLst/>
          </a:prstGeom>
        </p:spPr>
        <p:txBody>
          <a:bodyPr anchor="t" rtlCol="false" tIns="0" lIns="0" bIns="0" rIns="0">
            <a:spAutoFit/>
          </a:bodyPr>
          <a:lstStyle/>
          <a:p>
            <a:pPr algn="l">
              <a:lnSpc>
                <a:spcPts val="3499"/>
              </a:lnSpc>
            </a:pPr>
            <a:r>
              <a:rPr lang="en-US" sz="2812" b="true">
                <a:solidFill>
                  <a:srgbClr val="D7E5D8"/>
                </a:solidFill>
                <a:latin typeface="Arimo Bold"/>
                <a:ea typeface="Arimo Bold"/>
                <a:cs typeface="Arimo Bold"/>
                <a:sym typeface="Arimo Bold"/>
              </a:rPr>
              <a:t>Smarter Energy Management</a:t>
            </a:r>
          </a:p>
        </p:txBody>
      </p:sp>
      <p:sp>
        <p:nvSpPr>
          <p:cNvPr name="TextBox 9" id="9"/>
          <p:cNvSpPr txBox="true"/>
          <p:nvPr/>
        </p:nvSpPr>
        <p:spPr>
          <a:xfrm rot="0">
            <a:off x="1947565" y="4699546"/>
            <a:ext cx="7052221" cy="1489770"/>
          </a:xfrm>
          <a:prstGeom prst="rect">
            <a:avLst/>
          </a:prstGeom>
        </p:spPr>
        <p:txBody>
          <a:bodyPr anchor="t" rtlCol="false" tIns="0" lIns="0" bIns="0" rIns="0">
            <a:spAutoFit/>
          </a:bodyPr>
          <a:lstStyle/>
          <a:p>
            <a:pPr algn="l">
              <a:lnSpc>
                <a:spcPts val="3624"/>
              </a:lnSpc>
            </a:pPr>
            <a:r>
              <a:rPr lang="en-US" sz="2249">
                <a:solidFill>
                  <a:srgbClr val="D7E5D8"/>
                </a:solidFill>
                <a:latin typeface="Arimo"/>
                <a:ea typeface="Arimo"/>
                <a:cs typeface="Arimo"/>
                <a:sym typeface="Arimo"/>
              </a:rPr>
              <a:t>The smart energy meter enables real-time monitoring and control, empowering users to make data-driven decisions to optimize energy consumption.</a:t>
            </a:r>
          </a:p>
        </p:txBody>
      </p:sp>
      <p:grpSp>
        <p:nvGrpSpPr>
          <p:cNvPr name="Group 10" id="10"/>
          <p:cNvGrpSpPr/>
          <p:nvPr/>
        </p:nvGrpSpPr>
        <p:grpSpPr>
          <a:xfrm rot="0">
            <a:off x="9283452" y="3724572"/>
            <a:ext cx="658714" cy="658714"/>
            <a:chOff x="0" y="0"/>
            <a:chExt cx="878285" cy="878285"/>
          </a:xfrm>
        </p:grpSpPr>
        <p:sp>
          <p:nvSpPr>
            <p:cNvPr name="Freeform 11" id="11"/>
            <p:cNvSpPr/>
            <p:nvPr/>
          </p:nvSpPr>
          <p:spPr>
            <a:xfrm flipH="false" flipV="false" rot="0">
              <a:off x="6350" y="6350"/>
              <a:ext cx="865505" cy="865632"/>
            </a:xfrm>
            <a:custGeom>
              <a:avLst/>
              <a:gdLst/>
              <a:ahLst/>
              <a:cxnLst/>
              <a:rect r="r" b="b" t="t" l="l"/>
              <a:pathLst>
                <a:path h="865632" w="865505">
                  <a:moveTo>
                    <a:pt x="0" y="161544"/>
                  </a:moveTo>
                  <a:cubicBezTo>
                    <a:pt x="0" y="72390"/>
                    <a:pt x="72390" y="0"/>
                    <a:pt x="161544" y="0"/>
                  </a:cubicBezTo>
                  <a:lnTo>
                    <a:pt x="703961" y="0"/>
                  </a:lnTo>
                  <a:cubicBezTo>
                    <a:pt x="793242" y="0"/>
                    <a:pt x="865505" y="72390"/>
                    <a:pt x="865505" y="161544"/>
                  </a:cubicBezTo>
                  <a:lnTo>
                    <a:pt x="865505" y="703961"/>
                  </a:lnTo>
                  <a:cubicBezTo>
                    <a:pt x="865505" y="793242"/>
                    <a:pt x="793115" y="865505"/>
                    <a:pt x="703961" y="865505"/>
                  </a:cubicBezTo>
                  <a:lnTo>
                    <a:pt x="161544" y="865505"/>
                  </a:lnTo>
                  <a:cubicBezTo>
                    <a:pt x="72390" y="865632"/>
                    <a:pt x="0" y="793242"/>
                    <a:pt x="0" y="703961"/>
                  </a:cubicBezTo>
                  <a:close/>
                </a:path>
              </a:pathLst>
            </a:custGeom>
            <a:solidFill>
              <a:srgbClr val="547808"/>
            </a:solidFill>
          </p:spPr>
        </p:sp>
        <p:sp>
          <p:nvSpPr>
            <p:cNvPr name="Freeform 12" id="12"/>
            <p:cNvSpPr/>
            <p:nvPr/>
          </p:nvSpPr>
          <p:spPr>
            <a:xfrm flipH="false" flipV="false" rot="0">
              <a:off x="0" y="0"/>
              <a:ext cx="878205" cy="878332"/>
            </a:xfrm>
            <a:custGeom>
              <a:avLst/>
              <a:gdLst/>
              <a:ahLst/>
              <a:cxnLst/>
              <a:rect r="r" b="b" t="t" l="l"/>
              <a:pathLst>
                <a:path h="878332" w="878205">
                  <a:moveTo>
                    <a:pt x="0" y="167894"/>
                  </a:moveTo>
                  <a:cubicBezTo>
                    <a:pt x="0" y="75184"/>
                    <a:pt x="75184" y="0"/>
                    <a:pt x="167894" y="0"/>
                  </a:cubicBezTo>
                  <a:lnTo>
                    <a:pt x="710311" y="0"/>
                  </a:lnTo>
                  <a:lnTo>
                    <a:pt x="710311" y="6350"/>
                  </a:lnTo>
                  <a:lnTo>
                    <a:pt x="710311" y="0"/>
                  </a:lnTo>
                  <a:lnTo>
                    <a:pt x="710311" y="6350"/>
                  </a:lnTo>
                  <a:lnTo>
                    <a:pt x="710311" y="0"/>
                  </a:lnTo>
                  <a:cubicBezTo>
                    <a:pt x="803021" y="0"/>
                    <a:pt x="878205" y="75184"/>
                    <a:pt x="878205" y="167894"/>
                  </a:cubicBezTo>
                  <a:lnTo>
                    <a:pt x="878205" y="710311"/>
                  </a:lnTo>
                  <a:lnTo>
                    <a:pt x="871855" y="710311"/>
                  </a:lnTo>
                  <a:lnTo>
                    <a:pt x="878205" y="710311"/>
                  </a:lnTo>
                  <a:cubicBezTo>
                    <a:pt x="878205" y="803021"/>
                    <a:pt x="803021" y="878205"/>
                    <a:pt x="710311" y="878205"/>
                  </a:cubicBezTo>
                  <a:lnTo>
                    <a:pt x="710311" y="871855"/>
                  </a:lnTo>
                  <a:lnTo>
                    <a:pt x="710311" y="878205"/>
                  </a:lnTo>
                  <a:lnTo>
                    <a:pt x="167894" y="878205"/>
                  </a:lnTo>
                  <a:lnTo>
                    <a:pt x="167894" y="871855"/>
                  </a:lnTo>
                  <a:lnTo>
                    <a:pt x="167894" y="878205"/>
                  </a:lnTo>
                  <a:cubicBezTo>
                    <a:pt x="75184" y="878332"/>
                    <a:pt x="0" y="803148"/>
                    <a:pt x="0" y="710311"/>
                  </a:cubicBezTo>
                  <a:lnTo>
                    <a:pt x="0" y="167894"/>
                  </a:lnTo>
                  <a:lnTo>
                    <a:pt x="6350" y="167894"/>
                  </a:lnTo>
                  <a:lnTo>
                    <a:pt x="0" y="167894"/>
                  </a:lnTo>
                  <a:moveTo>
                    <a:pt x="12700" y="167894"/>
                  </a:moveTo>
                  <a:lnTo>
                    <a:pt x="12700" y="710311"/>
                  </a:lnTo>
                  <a:lnTo>
                    <a:pt x="6350" y="710311"/>
                  </a:lnTo>
                  <a:lnTo>
                    <a:pt x="12700" y="710311"/>
                  </a:lnTo>
                  <a:cubicBezTo>
                    <a:pt x="12700" y="796036"/>
                    <a:pt x="82169" y="865505"/>
                    <a:pt x="167894" y="865505"/>
                  </a:cubicBezTo>
                  <a:lnTo>
                    <a:pt x="710311" y="865505"/>
                  </a:lnTo>
                  <a:cubicBezTo>
                    <a:pt x="796036" y="865505"/>
                    <a:pt x="865505" y="796036"/>
                    <a:pt x="865505" y="710311"/>
                  </a:cubicBezTo>
                  <a:lnTo>
                    <a:pt x="865505" y="167894"/>
                  </a:lnTo>
                  <a:lnTo>
                    <a:pt x="871855" y="167894"/>
                  </a:lnTo>
                  <a:lnTo>
                    <a:pt x="865505" y="167894"/>
                  </a:lnTo>
                  <a:cubicBezTo>
                    <a:pt x="865632" y="82169"/>
                    <a:pt x="796036" y="12700"/>
                    <a:pt x="710311" y="12700"/>
                  </a:cubicBezTo>
                  <a:lnTo>
                    <a:pt x="167894" y="12700"/>
                  </a:lnTo>
                  <a:lnTo>
                    <a:pt x="167894" y="6350"/>
                  </a:lnTo>
                  <a:lnTo>
                    <a:pt x="167894" y="12700"/>
                  </a:lnTo>
                  <a:cubicBezTo>
                    <a:pt x="82169" y="12700"/>
                    <a:pt x="12700" y="82169"/>
                    <a:pt x="12700" y="167894"/>
                  </a:cubicBezTo>
                  <a:close/>
                </a:path>
              </a:pathLst>
            </a:custGeom>
            <a:solidFill>
              <a:srgbClr val="6D9121"/>
            </a:solidFill>
          </p:spPr>
        </p:sp>
      </p:grpSp>
      <p:sp>
        <p:nvSpPr>
          <p:cNvPr name="TextBox 13" id="13"/>
          <p:cNvSpPr txBox="true"/>
          <p:nvPr/>
        </p:nvSpPr>
        <p:spPr>
          <a:xfrm rot="0">
            <a:off x="9395669" y="3885159"/>
            <a:ext cx="434131" cy="385167"/>
          </a:xfrm>
          <a:prstGeom prst="rect">
            <a:avLst/>
          </a:prstGeom>
        </p:spPr>
        <p:txBody>
          <a:bodyPr anchor="t" rtlCol="false" tIns="0" lIns="0" bIns="0" rIns="0">
            <a:spAutoFit/>
          </a:bodyPr>
          <a:lstStyle/>
          <a:p>
            <a:pPr algn="ctr">
              <a:lnSpc>
                <a:spcPts val="3374"/>
              </a:lnSpc>
            </a:pPr>
            <a:r>
              <a:rPr lang="en-US" sz="3374" b="true">
                <a:solidFill>
                  <a:srgbClr val="FFFFFF"/>
                </a:solidFill>
                <a:latin typeface="Arimo Bold"/>
                <a:ea typeface="Arimo Bold"/>
                <a:cs typeface="Arimo Bold"/>
                <a:sym typeface="Arimo Bold"/>
              </a:rPr>
              <a:t>2</a:t>
            </a:r>
          </a:p>
        </p:txBody>
      </p:sp>
      <p:sp>
        <p:nvSpPr>
          <p:cNvPr name="TextBox 14" id="14"/>
          <p:cNvSpPr txBox="true"/>
          <p:nvPr/>
        </p:nvSpPr>
        <p:spPr>
          <a:xfrm rot="0">
            <a:off x="10225831" y="3700760"/>
            <a:ext cx="7052221" cy="930474"/>
          </a:xfrm>
          <a:prstGeom prst="rect">
            <a:avLst/>
          </a:prstGeom>
        </p:spPr>
        <p:txBody>
          <a:bodyPr anchor="t" rtlCol="false" tIns="0" lIns="0" bIns="0" rIns="0">
            <a:spAutoFit/>
          </a:bodyPr>
          <a:lstStyle/>
          <a:p>
            <a:pPr algn="l">
              <a:lnSpc>
                <a:spcPts val="3499"/>
              </a:lnSpc>
            </a:pPr>
            <a:r>
              <a:rPr lang="en-US" sz="2812" b="true">
                <a:solidFill>
                  <a:srgbClr val="D7E5D8"/>
                </a:solidFill>
                <a:latin typeface="Arimo Bold"/>
                <a:ea typeface="Arimo Bold"/>
                <a:cs typeface="Arimo Bold"/>
                <a:sym typeface="Arimo Bold"/>
              </a:rPr>
              <a:t>Enhanced Safety and Reliability</a:t>
            </a:r>
          </a:p>
        </p:txBody>
      </p:sp>
      <p:sp>
        <p:nvSpPr>
          <p:cNvPr name="TextBox 15" id="15"/>
          <p:cNvSpPr txBox="true"/>
          <p:nvPr/>
        </p:nvSpPr>
        <p:spPr>
          <a:xfrm rot="0">
            <a:off x="10225831" y="4699546"/>
            <a:ext cx="7052221" cy="1489770"/>
          </a:xfrm>
          <a:prstGeom prst="rect">
            <a:avLst/>
          </a:prstGeom>
        </p:spPr>
        <p:txBody>
          <a:bodyPr anchor="t" rtlCol="false" tIns="0" lIns="0" bIns="0" rIns="0">
            <a:spAutoFit/>
          </a:bodyPr>
          <a:lstStyle/>
          <a:p>
            <a:pPr algn="l">
              <a:lnSpc>
                <a:spcPts val="3624"/>
              </a:lnSpc>
            </a:pPr>
            <a:r>
              <a:rPr lang="en-US" sz="2249">
                <a:solidFill>
                  <a:srgbClr val="D7E5D8"/>
                </a:solidFill>
                <a:latin typeface="Arimo"/>
                <a:ea typeface="Arimo"/>
                <a:cs typeface="Arimo"/>
                <a:sym typeface="Arimo"/>
              </a:rPr>
              <a:t>Robust overload protection, automatic power shutoff, and error detection features ensure the safe and reliable operation of the system.</a:t>
            </a:r>
          </a:p>
        </p:txBody>
      </p:sp>
      <p:grpSp>
        <p:nvGrpSpPr>
          <p:cNvPr name="Group 16" id="16"/>
          <p:cNvGrpSpPr/>
          <p:nvPr/>
        </p:nvGrpSpPr>
        <p:grpSpPr>
          <a:xfrm rot="0">
            <a:off x="1005185" y="6797576"/>
            <a:ext cx="658714" cy="658714"/>
            <a:chOff x="0" y="0"/>
            <a:chExt cx="878285" cy="878285"/>
          </a:xfrm>
        </p:grpSpPr>
        <p:sp>
          <p:nvSpPr>
            <p:cNvPr name="Freeform 17" id="17"/>
            <p:cNvSpPr/>
            <p:nvPr/>
          </p:nvSpPr>
          <p:spPr>
            <a:xfrm flipH="false" flipV="false" rot="0">
              <a:off x="6350" y="6350"/>
              <a:ext cx="865505" cy="865632"/>
            </a:xfrm>
            <a:custGeom>
              <a:avLst/>
              <a:gdLst/>
              <a:ahLst/>
              <a:cxnLst/>
              <a:rect r="r" b="b" t="t" l="l"/>
              <a:pathLst>
                <a:path h="865632" w="865505">
                  <a:moveTo>
                    <a:pt x="0" y="161544"/>
                  </a:moveTo>
                  <a:cubicBezTo>
                    <a:pt x="0" y="72390"/>
                    <a:pt x="72390" y="0"/>
                    <a:pt x="161544" y="0"/>
                  </a:cubicBezTo>
                  <a:lnTo>
                    <a:pt x="703961" y="0"/>
                  </a:lnTo>
                  <a:cubicBezTo>
                    <a:pt x="793242" y="0"/>
                    <a:pt x="865505" y="72390"/>
                    <a:pt x="865505" y="161544"/>
                  </a:cubicBezTo>
                  <a:lnTo>
                    <a:pt x="865505" y="703961"/>
                  </a:lnTo>
                  <a:cubicBezTo>
                    <a:pt x="865505" y="793242"/>
                    <a:pt x="793115" y="865505"/>
                    <a:pt x="703961" y="865505"/>
                  </a:cubicBezTo>
                  <a:lnTo>
                    <a:pt x="161544" y="865505"/>
                  </a:lnTo>
                  <a:cubicBezTo>
                    <a:pt x="72390" y="865632"/>
                    <a:pt x="0" y="793242"/>
                    <a:pt x="0" y="703961"/>
                  </a:cubicBezTo>
                  <a:close/>
                </a:path>
              </a:pathLst>
            </a:custGeom>
            <a:solidFill>
              <a:srgbClr val="547808"/>
            </a:solidFill>
          </p:spPr>
        </p:sp>
        <p:sp>
          <p:nvSpPr>
            <p:cNvPr name="Freeform 18" id="18"/>
            <p:cNvSpPr/>
            <p:nvPr/>
          </p:nvSpPr>
          <p:spPr>
            <a:xfrm flipH="false" flipV="false" rot="0">
              <a:off x="0" y="0"/>
              <a:ext cx="878205" cy="878332"/>
            </a:xfrm>
            <a:custGeom>
              <a:avLst/>
              <a:gdLst/>
              <a:ahLst/>
              <a:cxnLst/>
              <a:rect r="r" b="b" t="t" l="l"/>
              <a:pathLst>
                <a:path h="878332" w="878205">
                  <a:moveTo>
                    <a:pt x="0" y="167894"/>
                  </a:moveTo>
                  <a:cubicBezTo>
                    <a:pt x="0" y="75184"/>
                    <a:pt x="75184" y="0"/>
                    <a:pt x="167894" y="0"/>
                  </a:cubicBezTo>
                  <a:lnTo>
                    <a:pt x="710311" y="0"/>
                  </a:lnTo>
                  <a:lnTo>
                    <a:pt x="710311" y="6350"/>
                  </a:lnTo>
                  <a:lnTo>
                    <a:pt x="710311" y="0"/>
                  </a:lnTo>
                  <a:lnTo>
                    <a:pt x="710311" y="6350"/>
                  </a:lnTo>
                  <a:lnTo>
                    <a:pt x="710311" y="0"/>
                  </a:lnTo>
                  <a:cubicBezTo>
                    <a:pt x="803021" y="0"/>
                    <a:pt x="878205" y="75184"/>
                    <a:pt x="878205" y="167894"/>
                  </a:cubicBezTo>
                  <a:lnTo>
                    <a:pt x="878205" y="710311"/>
                  </a:lnTo>
                  <a:lnTo>
                    <a:pt x="871855" y="710311"/>
                  </a:lnTo>
                  <a:lnTo>
                    <a:pt x="878205" y="710311"/>
                  </a:lnTo>
                  <a:cubicBezTo>
                    <a:pt x="878205" y="803021"/>
                    <a:pt x="803021" y="878205"/>
                    <a:pt x="710311" y="878205"/>
                  </a:cubicBezTo>
                  <a:lnTo>
                    <a:pt x="710311" y="871855"/>
                  </a:lnTo>
                  <a:lnTo>
                    <a:pt x="710311" y="878205"/>
                  </a:lnTo>
                  <a:lnTo>
                    <a:pt x="167894" y="878205"/>
                  </a:lnTo>
                  <a:lnTo>
                    <a:pt x="167894" y="871855"/>
                  </a:lnTo>
                  <a:lnTo>
                    <a:pt x="167894" y="878205"/>
                  </a:lnTo>
                  <a:cubicBezTo>
                    <a:pt x="75184" y="878332"/>
                    <a:pt x="0" y="803148"/>
                    <a:pt x="0" y="710311"/>
                  </a:cubicBezTo>
                  <a:lnTo>
                    <a:pt x="0" y="167894"/>
                  </a:lnTo>
                  <a:lnTo>
                    <a:pt x="6350" y="167894"/>
                  </a:lnTo>
                  <a:lnTo>
                    <a:pt x="0" y="167894"/>
                  </a:lnTo>
                  <a:moveTo>
                    <a:pt x="12700" y="167894"/>
                  </a:moveTo>
                  <a:lnTo>
                    <a:pt x="12700" y="710311"/>
                  </a:lnTo>
                  <a:lnTo>
                    <a:pt x="6350" y="710311"/>
                  </a:lnTo>
                  <a:lnTo>
                    <a:pt x="12700" y="710311"/>
                  </a:lnTo>
                  <a:cubicBezTo>
                    <a:pt x="12700" y="796036"/>
                    <a:pt x="82169" y="865505"/>
                    <a:pt x="167894" y="865505"/>
                  </a:cubicBezTo>
                  <a:lnTo>
                    <a:pt x="710311" y="865505"/>
                  </a:lnTo>
                  <a:cubicBezTo>
                    <a:pt x="796036" y="865505"/>
                    <a:pt x="865505" y="796036"/>
                    <a:pt x="865505" y="710311"/>
                  </a:cubicBezTo>
                  <a:lnTo>
                    <a:pt x="865505" y="167894"/>
                  </a:lnTo>
                  <a:lnTo>
                    <a:pt x="871855" y="167894"/>
                  </a:lnTo>
                  <a:lnTo>
                    <a:pt x="865505" y="167894"/>
                  </a:lnTo>
                  <a:cubicBezTo>
                    <a:pt x="865632" y="82169"/>
                    <a:pt x="796036" y="12700"/>
                    <a:pt x="710311" y="12700"/>
                  </a:cubicBezTo>
                  <a:lnTo>
                    <a:pt x="167894" y="12700"/>
                  </a:lnTo>
                  <a:lnTo>
                    <a:pt x="167894" y="6350"/>
                  </a:lnTo>
                  <a:lnTo>
                    <a:pt x="167894" y="12700"/>
                  </a:lnTo>
                  <a:cubicBezTo>
                    <a:pt x="82169" y="12700"/>
                    <a:pt x="12700" y="82169"/>
                    <a:pt x="12700" y="167894"/>
                  </a:cubicBezTo>
                  <a:close/>
                </a:path>
              </a:pathLst>
            </a:custGeom>
            <a:solidFill>
              <a:srgbClr val="6D9121"/>
            </a:solidFill>
          </p:spPr>
        </p:sp>
      </p:grpSp>
      <p:sp>
        <p:nvSpPr>
          <p:cNvPr name="TextBox 19" id="19"/>
          <p:cNvSpPr txBox="true"/>
          <p:nvPr/>
        </p:nvSpPr>
        <p:spPr>
          <a:xfrm rot="0">
            <a:off x="1106240" y="6958161"/>
            <a:ext cx="456605" cy="385167"/>
          </a:xfrm>
          <a:prstGeom prst="rect">
            <a:avLst/>
          </a:prstGeom>
        </p:spPr>
        <p:txBody>
          <a:bodyPr anchor="t" rtlCol="false" tIns="0" lIns="0" bIns="0" rIns="0">
            <a:spAutoFit/>
          </a:bodyPr>
          <a:lstStyle/>
          <a:p>
            <a:pPr algn="ctr">
              <a:lnSpc>
                <a:spcPts val="3374"/>
              </a:lnSpc>
            </a:pPr>
            <a:r>
              <a:rPr lang="en-US" sz="3374" b="true">
                <a:solidFill>
                  <a:srgbClr val="FFFFFF"/>
                </a:solidFill>
                <a:latin typeface="Arimo Bold"/>
                <a:ea typeface="Arimo Bold"/>
                <a:cs typeface="Arimo Bold"/>
                <a:sym typeface="Arimo Bold"/>
              </a:rPr>
              <a:t>3</a:t>
            </a:r>
          </a:p>
        </p:txBody>
      </p:sp>
      <p:sp>
        <p:nvSpPr>
          <p:cNvPr name="TextBox 20" id="20"/>
          <p:cNvSpPr txBox="true"/>
          <p:nvPr/>
        </p:nvSpPr>
        <p:spPr>
          <a:xfrm rot="0">
            <a:off x="1947565" y="6773764"/>
            <a:ext cx="7052221" cy="930474"/>
          </a:xfrm>
          <a:prstGeom prst="rect">
            <a:avLst/>
          </a:prstGeom>
        </p:spPr>
        <p:txBody>
          <a:bodyPr anchor="t" rtlCol="false" tIns="0" lIns="0" bIns="0" rIns="0">
            <a:spAutoFit/>
          </a:bodyPr>
          <a:lstStyle/>
          <a:p>
            <a:pPr algn="l">
              <a:lnSpc>
                <a:spcPts val="3499"/>
              </a:lnSpc>
            </a:pPr>
            <a:r>
              <a:rPr lang="en-US" sz="2812" b="true">
                <a:solidFill>
                  <a:srgbClr val="D7E5D8"/>
                </a:solidFill>
                <a:latin typeface="Arimo Bold"/>
                <a:ea typeface="Arimo Bold"/>
                <a:cs typeface="Arimo Bold"/>
                <a:sym typeface="Arimo Bold"/>
              </a:rPr>
              <a:t>Sustainable Energy Integration</a:t>
            </a:r>
          </a:p>
        </p:txBody>
      </p:sp>
      <p:sp>
        <p:nvSpPr>
          <p:cNvPr name="TextBox 21" id="21"/>
          <p:cNvSpPr txBox="true"/>
          <p:nvPr/>
        </p:nvSpPr>
        <p:spPr>
          <a:xfrm rot="0">
            <a:off x="1947565" y="7772549"/>
            <a:ext cx="7052221" cy="1489770"/>
          </a:xfrm>
          <a:prstGeom prst="rect">
            <a:avLst/>
          </a:prstGeom>
        </p:spPr>
        <p:txBody>
          <a:bodyPr anchor="t" rtlCol="false" tIns="0" lIns="0" bIns="0" rIns="0">
            <a:spAutoFit/>
          </a:bodyPr>
          <a:lstStyle/>
          <a:p>
            <a:pPr algn="l">
              <a:lnSpc>
                <a:spcPts val="3624"/>
              </a:lnSpc>
            </a:pPr>
            <a:r>
              <a:rPr lang="en-US" sz="2249">
                <a:solidFill>
                  <a:srgbClr val="D7E5D8"/>
                </a:solidFill>
                <a:latin typeface="Arimo"/>
                <a:ea typeface="Arimo"/>
                <a:cs typeface="Arimo"/>
                <a:sym typeface="Arimo"/>
              </a:rPr>
              <a:t>Seamless integration with renewable energy sources like solar and wind power promotes the adoption of clean energy solutions.</a:t>
            </a:r>
          </a:p>
        </p:txBody>
      </p:sp>
      <p:grpSp>
        <p:nvGrpSpPr>
          <p:cNvPr name="Group 22" id="22"/>
          <p:cNvGrpSpPr/>
          <p:nvPr/>
        </p:nvGrpSpPr>
        <p:grpSpPr>
          <a:xfrm rot="0">
            <a:off x="9283452" y="6797576"/>
            <a:ext cx="658714" cy="658714"/>
            <a:chOff x="0" y="0"/>
            <a:chExt cx="878285" cy="878285"/>
          </a:xfrm>
        </p:grpSpPr>
        <p:sp>
          <p:nvSpPr>
            <p:cNvPr name="Freeform 23" id="23"/>
            <p:cNvSpPr/>
            <p:nvPr/>
          </p:nvSpPr>
          <p:spPr>
            <a:xfrm flipH="false" flipV="false" rot="0">
              <a:off x="6350" y="6350"/>
              <a:ext cx="865505" cy="865632"/>
            </a:xfrm>
            <a:custGeom>
              <a:avLst/>
              <a:gdLst/>
              <a:ahLst/>
              <a:cxnLst/>
              <a:rect r="r" b="b" t="t" l="l"/>
              <a:pathLst>
                <a:path h="865632" w="865505">
                  <a:moveTo>
                    <a:pt x="0" y="161544"/>
                  </a:moveTo>
                  <a:cubicBezTo>
                    <a:pt x="0" y="72390"/>
                    <a:pt x="72390" y="0"/>
                    <a:pt x="161544" y="0"/>
                  </a:cubicBezTo>
                  <a:lnTo>
                    <a:pt x="703961" y="0"/>
                  </a:lnTo>
                  <a:cubicBezTo>
                    <a:pt x="793242" y="0"/>
                    <a:pt x="865505" y="72390"/>
                    <a:pt x="865505" y="161544"/>
                  </a:cubicBezTo>
                  <a:lnTo>
                    <a:pt x="865505" y="703961"/>
                  </a:lnTo>
                  <a:cubicBezTo>
                    <a:pt x="865505" y="793242"/>
                    <a:pt x="793115" y="865505"/>
                    <a:pt x="703961" y="865505"/>
                  </a:cubicBezTo>
                  <a:lnTo>
                    <a:pt x="161544" y="865505"/>
                  </a:lnTo>
                  <a:cubicBezTo>
                    <a:pt x="72390" y="865632"/>
                    <a:pt x="0" y="793242"/>
                    <a:pt x="0" y="703961"/>
                  </a:cubicBezTo>
                  <a:close/>
                </a:path>
              </a:pathLst>
            </a:custGeom>
            <a:solidFill>
              <a:srgbClr val="547808"/>
            </a:solidFill>
          </p:spPr>
        </p:sp>
        <p:sp>
          <p:nvSpPr>
            <p:cNvPr name="Freeform 24" id="24"/>
            <p:cNvSpPr/>
            <p:nvPr/>
          </p:nvSpPr>
          <p:spPr>
            <a:xfrm flipH="false" flipV="false" rot="0">
              <a:off x="0" y="0"/>
              <a:ext cx="878205" cy="878332"/>
            </a:xfrm>
            <a:custGeom>
              <a:avLst/>
              <a:gdLst/>
              <a:ahLst/>
              <a:cxnLst/>
              <a:rect r="r" b="b" t="t" l="l"/>
              <a:pathLst>
                <a:path h="878332" w="878205">
                  <a:moveTo>
                    <a:pt x="0" y="167894"/>
                  </a:moveTo>
                  <a:cubicBezTo>
                    <a:pt x="0" y="75184"/>
                    <a:pt x="75184" y="0"/>
                    <a:pt x="167894" y="0"/>
                  </a:cubicBezTo>
                  <a:lnTo>
                    <a:pt x="710311" y="0"/>
                  </a:lnTo>
                  <a:lnTo>
                    <a:pt x="710311" y="6350"/>
                  </a:lnTo>
                  <a:lnTo>
                    <a:pt x="710311" y="0"/>
                  </a:lnTo>
                  <a:lnTo>
                    <a:pt x="710311" y="6350"/>
                  </a:lnTo>
                  <a:lnTo>
                    <a:pt x="710311" y="0"/>
                  </a:lnTo>
                  <a:cubicBezTo>
                    <a:pt x="803021" y="0"/>
                    <a:pt x="878205" y="75184"/>
                    <a:pt x="878205" y="167894"/>
                  </a:cubicBezTo>
                  <a:lnTo>
                    <a:pt x="878205" y="710311"/>
                  </a:lnTo>
                  <a:lnTo>
                    <a:pt x="871855" y="710311"/>
                  </a:lnTo>
                  <a:lnTo>
                    <a:pt x="878205" y="710311"/>
                  </a:lnTo>
                  <a:cubicBezTo>
                    <a:pt x="878205" y="803021"/>
                    <a:pt x="803021" y="878205"/>
                    <a:pt x="710311" y="878205"/>
                  </a:cubicBezTo>
                  <a:lnTo>
                    <a:pt x="710311" y="871855"/>
                  </a:lnTo>
                  <a:lnTo>
                    <a:pt x="710311" y="878205"/>
                  </a:lnTo>
                  <a:lnTo>
                    <a:pt x="167894" y="878205"/>
                  </a:lnTo>
                  <a:lnTo>
                    <a:pt x="167894" y="871855"/>
                  </a:lnTo>
                  <a:lnTo>
                    <a:pt x="167894" y="878205"/>
                  </a:lnTo>
                  <a:cubicBezTo>
                    <a:pt x="75184" y="878332"/>
                    <a:pt x="0" y="803148"/>
                    <a:pt x="0" y="710311"/>
                  </a:cubicBezTo>
                  <a:lnTo>
                    <a:pt x="0" y="167894"/>
                  </a:lnTo>
                  <a:lnTo>
                    <a:pt x="6350" y="167894"/>
                  </a:lnTo>
                  <a:lnTo>
                    <a:pt x="0" y="167894"/>
                  </a:lnTo>
                  <a:moveTo>
                    <a:pt x="12700" y="167894"/>
                  </a:moveTo>
                  <a:lnTo>
                    <a:pt x="12700" y="710311"/>
                  </a:lnTo>
                  <a:lnTo>
                    <a:pt x="6350" y="710311"/>
                  </a:lnTo>
                  <a:lnTo>
                    <a:pt x="12700" y="710311"/>
                  </a:lnTo>
                  <a:cubicBezTo>
                    <a:pt x="12700" y="796036"/>
                    <a:pt x="82169" y="865505"/>
                    <a:pt x="167894" y="865505"/>
                  </a:cubicBezTo>
                  <a:lnTo>
                    <a:pt x="710311" y="865505"/>
                  </a:lnTo>
                  <a:cubicBezTo>
                    <a:pt x="796036" y="865505"/>
                    <a:pt x="865505" y="796036"/>
                    <a:pt x="865505" y="710311"/>
                  </a:cubicBezTo>
                  <a:lnTo>
                    <a:pt x="865505" y="167894"/>
                  </a:lnTo>
                  <a:lnTo>
                    <a:pt x="871855" y="167894"/>
                  </a:lnTo>
                  <a:lnTo>
                    <a:pt x="865505" y="167894"/>
                  </a:lnTo>
                  <a:cubicBezTo>
                    <a:pt x="865632" y="82169"/>
                    <a:pt x="796036" y="12700"/>
                    <a:pt x="710311" y="12700"/>
                  </a:cubicBezTo>
                  <a:lnTo>
                    <a:pt x="167894" y="12700"/>
                  </a:lnTo>
                  <a:lnTo>
                    <a:pt x="167894" y="6350"/>
                  </a:lnTo>
                  <a:lnTo>
                    <a:pt x="167894" y="12700"/>
                  </a:lnTo>
                  <a:cubicBezTo>
                    <a:pt x="82169" y="12700"/>
                    <a:pt x="12700" y="82169"/>
                    <a:pt x="12700" y="167894"/>
                  </a:cubicBezTo>
                  <a:close/>
                </a:path>
              </a:pathLst>
            </a:custGeom>
            <a:solidFill>
              <a:srgbClr val="6D9121"/>
            </a:solidFill>
          </p:spPr>
        </p:sp>
      </p:grpSp>
      <p:sp>
        <p:nvSpPr>
          <p:cNvPr name="TextBox 25" id="25"/>
          <p:cNvSpPr txBox="true"/>
          <p:nvPr/>
        </p:nvSpPr>
        <p:spPr>
          <a:xfrm rot="0">
            <a:off x="9376022" y="6958161"/>
            <a:ext cx="473571" cy="385167"/>
          </a:xfrm>
          <a:prstGeom prst="rect">
            <a:avLst/>
          </a:prstGeom>
        </p:spPr>
        <p:txBody>
          <a:bodyPr anchor="t" rtlCol="false" tIns="0" lIns="0" bIns="0" rIns="0">
            <a:spAutoFit/>
          </a:bodyPr>
          <a:lstStyle/>
          <a:p>
            <a:pPr algn="ctr">
              <a:lnSpc>
                <a:spcPts val="3374"/>
              </a:lnSpc>
            </a:pPr>
            <a:r>
              <a:rPr lang="en-US" sz="3374" b="true">
                <a:solidFill>
                  <a:srgbClr val="FFFFFF"/>
                </a:solidFill>
                <a:latin typeface="Arimo Bold"/>
                <a:ea typeface="Arimo Bold"/>
                <a:cs typeface="Arimo Bold"/>
                <a:sym typeface="Arimo Bold"/>
              </a:rPr>
              <a:t>4</a:t>
            </a:r>
          </a:p>
        </p:txBody>
      </p:sp>
      <p:sp>
        <p:nvSpPr>
          <p:cNvPr name="TextBox 26" id="26"/>
          <p:cNvSpPr txBox="true"/>
          <p:nvPr/>
        </p:nvSpPr>
        <p:spPr>
          <a:xfrm rot="0">
            <a:off x="10225831" y="6773764"/>
            <a:ext cx="6355854" cy="479524"/>
          </a:xfrm>
          <a:prstGeom prst="rect">
            <a:avLst/>
          </a:prstGeom>
        </p:spPr>
        <p:txBody>
          <a:bodyPr anchor="t" rtlCol="false" tIns="0" lIns="0" bIns="0" rIns="0">
            <a:spAutoFit/>
          </a:bodyPr>
          <a:lstStyle/>
          <a:p>
            <a:pPr algn="l">
              <a:lnSpc>
                <a:spcPts val="3499"/>
              </a:lnSpc>
            </a:pPr>
            <a:r>
              <a:rPr lang="en-US" sz="2812" b="true">
                <a:solidFill>
                  <a:srgbClr val="D7E5D8"/>
                </a:solidFill>
                <a:latin typeface="Arimo Bold"/>
                <a:ea typeface="Arimo Bold"/>
                <a:cs typeface="Arimo Bold"/>
                <a:sym typeface="Arimo Bold"/>
              </a:rPr>
              <a:t>Scalable and Versatile</a:t>
            </a:r>
          </a:p>
        </p:txBody>
      </p:sp>
      <p:sp>
        <p:nvSpPr>
          <p:cNvPr name="TextBox 27" id="27"/>
          <p:cNvSpPr txBox="true"/>
          <p:nvPr/>
        </p:nvSpPr>
        <p:spPr>
          <a:xfrm rot="0">
            <a:off x="10225831" y="7321600"/>
            <a:ext cx="7052221" cy="1489770"/>
          </a:xfrm>
          <a:prstGeom prst="rect">
            <a:avLst/>
          </a:prstGeom>
        </p:spPr>
        <p:txBody>
          <a:bodyPr anchor="t" rtlCol="false" tIns="0" lIns="0" bIns="0" rIns="0">
            <a:spAutoFit/>
          </a:bodyPr>
          <a:lstStyle/>
          <a:p>
            <a:pPr algn="l">
              <a:lnSpc>
                <a:spcPts val="3624"/>
              </a:lnSpc>
            </a:pPr>
            <a:r>
              <a:rPr lang="en-US" sz="2249">
                <a:solidFill>
                  <a:srgbClr val="D7E5D8"/>
                </a:solidFill>
                <a:latin typeface="Arimo"/>
                <a:ea typeface="Arimo"/>
                <a:cs typeface="Arimo"/>
                <a:sym typeface="Arimo"/>
              </a:rPr>
              <a:t>The smart energy meter's modular design and cloud connectivity make it adaptable to a wide range of residential and commercial applications.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80046" y="1610618"/>
            <a:ext cx="7715250" cy="1021556"/>
          </a:xfrm>
          <a:prstGeom prst="rect">
            <a:avLst/>
          </a:prstGeom>
        </p:spPr>
        <p:txBody>
          <a:bodyPr anchor="t" rtlCol="false" tIns="0" lIns="0" bIns="0" rIns="0">
            <a:spAutoFit/>
          </a:bodyPr>
          <a:lstStyle/>
          <a:p>
            <a:pPr algn="l">
              <a:lnSpc>
                <a:spcPts val="7562"/>
              </a:lnSpc>
            </a:pPr>
            <a:r>
              <a:rPr lang="en-US" sz="6062" b="true">
                <a:solidFill>
                  <a:srgbClr val="F0F4F1"/>
                </a:solidFill>
                <a:latin typeface="Arimo Bold"/>
                <a:ea typeface="Arimo Bold"/>
                <a:cs typeface="Arimo Bold"/>
                <a:sym typeface="Arimo Bold"/>
              </a:rPr>
              <a:t>References</a:t>
            </a:r>
          </a:p>
        </p:txBody>
      </p:sp>
      <p:sp>
        <p:nvSpPr>
          <p:cNvPr name="TextBox 4" id="4"/>
          <p:cNvSpPr txBox="true"/>
          <p:nvPr/>
        </p:nvSpPr>
        <p:spPr>
          <a:xfrm rot="0">
            <a:off x="1080046" y="3144590"/>
            <a:ext cx="16127909" cy="946150"/>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PZEM-004T Datasheet</a:t>
            </a:r>
            <a:r>
              <a:rPr lang="en-US" sz="2375">
                <a:solidFill>
                  <a:srgbClr val="D7E5D8"/>
                </a:solidFill>
                <a:latin typeface="Arimo"/>
                <a:ea typeface="Arimo"/>
                <a:cs typeface="Arimo"/>
                <a:sym typeface="Arimo"/>
              </a:rPr>
              <a:t> - Technical specifications and operating parameters for the PZEM-004T energy monitoring module used in the smart meter design.</a:t>
            </a:r>
          </a:p>
        </p:txBody>
      </p:sp>
      <p:sp>
        <p:nvSpPr>
          <p:cNvPr name="TextBox 5" id="5"/>
          <p:cNvSpPr txBox="true"/>
          <p:nvPr/>
        </p:nvSpPr>
        <p:spPr>
          <a:xfrm rot="0">
            <a:off x="1080046" y="4240114"/>
            <a:ext cx="16127909" cy="946150"/>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ThingSpeak IoT Analytics Platform</a:t>
            </a:r>
            <a:r>
              <a:rPr lang="en-US" sz="2375">
                <a:solidFill>
                  <a:srgbClr val="D7E5D8"/>
                </a:solidFill>
                <a:latin typeface="Arimo"/>
                <a:ea typeface="Arimo"/>
                <a:cs typeface="Arimo"/>
                <a:sym typeface="Arimo"/>
              </a:rPr>
              <a:t> - Documentation for setting up IoT data storage and visualization with ThingSpeak.</a:t>
            </a:r>
          </a:p>
        </p:txBody>
      </p:sp>
      <p:sp>
        <p:nvSpPr>
          <p:cNvPr name="TextBox 6" id="6"/>
          <p:cNvSpPr txBox="true"/>
          <p:nvPr/>
        </p:nvSpPr>
        <p:spPr>
          <a:xfrm rot="0">
            <a:off x="1080046" y="5335637"/>
            <a:ext cx="16127909" cy="946150"/>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Chatgpt</a:t>
            </a:r>
            <a:r>
              <a:rPr lang="en-US" sz="2375">
                <a:solidFill>
                  <a:srgbClr val="D7E5D8"/>
                </a:solidFill>
                <a:latin typeface="Arimo"/>
                <a:ea typeface="Arimo"/>
                <a:cs typeface="Arimo"/>
                <a:sym typeface="Arimo"/>
              </a:rPr>
              <a:t> - Used for generating project documentation, technical guidance, and refining content related to the smart energy meter, including hardware/software integration and IoT implementation.</a:t>
            </a:r>
          </a:p>
        </p:txBody>
      </p:sp>
      <p:sp>
        <p:nvSpPr>
          <p:cNvPr name="TextBox 7" id="7"/>
          <p:cNvSpPr txBox="true"/>
          <p:nvPr/>
        </p:nvSpPr>
        <p:spPr>
          <a:xfrm rot="0">
            <a:off x="1131391" y="6428036"/>
            <a:ext cx="16127909" cy="946150"/>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YOUTUBE</a:t>
            </a:r>
            <a:r>
              <a:rPr lang="en-US" sz="2375">
                <a:solidFill>
                  <a:srgbClr val="D7E5D8"/>
                </a:solidFill>
                <a:latin typeface="Arimo"/>
                <a:ea typeface="Arimo"/>
                <a:cs typeface="Arimo"/>
                <a:sym typeface="Arimo"/>
              </a:rPr>
              <a:t> - https://www.youtube.com/watch?v=h3_sOcrZwYw  , https://www.youtube.com/watch?v=ca6copwwg8w, https://www.youtube.com/watch?v=j0_y8dPfpKc , https://www.youtube.com/watch?v=nS_h2XI8iSY</a:t>
            </a:r>
          </a:p>
        </p:txBody>
      </p:sp>
      <p:sp>
        <p:nvSpPr>
          <p:cNvPr name="TextBox 8" id="8"/>
          <p:cNvSpPr txBox="true"/>
          <p:nvPr/>
        </p:nvSpPr>
        <p:spPr>
          <a:xfrm rot="0">
            <a:off x="1028700" y="7520435"/>
            <a:ext cx="16127909" cy="946150"/>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ESP32 Documentation</a:t>
            </a:r>
            <a:r>
              <a:rPr lang="en-US" sz="2375">
                <a:solidFill>
                  <a:srgbClr val="D7E5D8"/>
                </a:solidFill>
                <a:latin typeface="Arimo"/>
                <a:ea typeface="Arimo"/>
                <a:cs typeface="Arimo"/>
                <a:sym typeface="Arimo"/>
              </a:rPr>
              <a:t> - Comprehensive reference for programming and integrating ESP32 microcontrollers in IoT systems.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80046" y="1610618"/>
            <a:ext cx="7715250" cy="1021556"/>
          </a:xfrm>
          <a:prstGeom prst="rect">
            <a:avLst/>
          </a:prstGeom>
        </p:spPr>
        <p:txBody>
          <a:bodyPr anchor="t" rtlCol="false" tIns="0" lIns="0" bIns="0" rIns="0">
            <a:spAutoFit/>
          </a:bodyPr>
          <a:lstStyle/>
          <a:p>
            <a:pPr algn="l">
              <a:lnSpc>
                <a:spcPts val="7562"/>
              </a:lnSpc>
            </a:pPr>
            <a:r>
              <a:rPr lang="en-US" sz="6062" b="true">
                <a:solidFill>
                  <a:srgbClr val="F0F4F1"/>
                </a:solidFill>
                <a:latin typeface="Arimo Bold"/>
                <a:ea typeface="Arimo Bold"/>
                <a:cs typeface="Arimo Bold"/>
                <a:sym typeface="Arimo Bold"/>
              </a:rPr>
              <a:t>References</a:t>
            </a:r>
          </a:p>
        </p:txBody>
      </p:sp>
      <p:sp>
        <p:nvSpPr>
          <p:cNvPr name="TextBox 4" id="4"/>
          <p:cNvSpPr txBox="true"/>
          <p:nvPr/>
        </p:nvSpPr>
        <p:spPr>
          <a:xfrm rot="0">
            <a:off x="1080046" y="3144590"/>
            <a:ext cx="16127909" cy="460375"/>
          </a:xfrm>
          <a:prstGeom prst="rect">
            <a:avLst/>
          </a:prstGeom>
        </p:spPr>
        <p:txBody>
          <a:bodyPr anchor="t" rtlCol="false" tIns="0" lIns="0" bIns="0" rIns="0">
            <a:spAutoFit/>
          </a:bodyPr>
          <a:lstStyle/>
          <a:p>
            <a:pPr algn="l" marL="358029" indent="-179014" lvl="1">
              <a:lnSpc>
                <a:spcPts val="3875"/>
              </a:lnSpc>
              <a:buFont typeface="Arial"/>
              <a:buChar char="•"/>
            </a:pPr>
            <a:r>
              <a:rPr lang="en-US" b="true" sz="2375">
                <a:solidFill>
                  <a:srgbClr val="D7E5D8"/>
                </a:solidFill>
                <a:latin typeface="Arimo Bold"/>
                <a:ea typeface="Arimo Bold"/>
                <a:cs typeface="Arimo Bold"/>
                <a:sym typeface="Arimo Bold"/>
              </a:rPr>
              <a:t>Connecting ESP32 to ThingSpeak - </a:t>
            </a:r>
            <a:r>
              <a:rPr lang="en-US" sz="2375">
                <a:solidFill>
                  <a:srgbClr val="D7E5D8"/>
                </a:solidFill>
                <a:latin typeface="Arimo"/>
                <a:ea typeface="Arimo"/>
                <a:cs typeface="Arimo"/>
                <a:sym typeface="Arimo"/>
              </a:rPr>
              <a:t>How to publish data from ESP32 to ThingSpeak for monitoring and analytics.</a:t>
            </a:r>
          </a:p>
        </p:txBody>
      </p:sp>
      <p:sp>
        <p:nvSpPr>
          <p:cNvPr name="TextBox 5" id="5"/>
          <p:cNvSpPr txBox="true"/>
          <p:nvPr/>
        </p:nvSpPr>
        <p:spPr>
          <a:xfrm rot="0">
            <a:off x="1080046" y="4240114"/>
            <a:ext cx="16127909" cy="946150"/>
          </a:xfrm>
          <a:prstGeom prst="rect">
            <a:avLst/>
          </a:prstGeom>
        </p:spPr>
        <p:txBody>
          <a:bodyPr anchor="t" rtlCol="false" tIns="0" lIns="0" bIns="0" rIns="0">
            <a:spAutoFit/>
          </a:bodyPr>
          <a:lstStyle/>
          <a:p>
            <a:pPr algn="l" marL="358029" indent="-179014" lvl="1">
              <a:lnSpc>
                <a:spcPts val="3875"/>
              </a:lnSpc>
              <a:buFont typeface="Arial"/>
              <a:buChar char="•"/>
            </a:pPr>
            <a:r>
              <a:rPr lang="en-US" b="true" sz="2375">
                <a:solidFill>
                  <a:srgbClr val="D7E5D8"/>
                </a:solidFill>
                <a:latin typeface="Arimo Bold"/>
                <a:ea typeface="Arimo Bold"/>
                <a:cs typeface="Arimo Bold"/>
                <a:sym typeface="Arimo Bold"/>
              </a:rPr>
              <a:t>ESP32 and PZEM Energy Monitoring System</a:t>
            </a:r>
            <a:r>
              <a:rPr lang="en-US" b="true" sz="2375">
                <a:solidFill>
                  <a:srgbClr val="D7E5D8"/>
                </a:solidFill>
                <a:latin typeface="Arimo Bold"/>
                <a:ea typeface="Arimo Bold"/>
                <a:cs typeface="Arimo Bold"/>
                <a:sym typeface="Arimo Bold"/>
              </a:rPr>
              <a:t> - </a:t>
            </a:r>
            <a:r>
              <a:rPr lang="en-US" sz="2375">
                <a:solidFill>
                  <a:srgbClr val="D7E5D8"/>
                </a:solidFill>
                <a:latin typeface="Arimo"/>
                <a:ea typeface="Arimo"/>
                <a:cs typeface="Arimo"/>
                <a:sym typeface="Arimo"/>
              </a:rPr>
              <a:t>A practical guide to building energy monitoring systems with PZEM and ESP32.</a:t>
            </a:r>
          </a:p>
        </p:txBody>
      </p:sp>
      <p:sp>
        <p:nvSpPr>
          <p:cNvPr name="TextBox 6" id="6"/>
          <p:cNvSpPr txBox="true"/>
          <p:nvPr/>
        </p:nvSpPr>
        <p:spPr>
          <a:xfrm rot="0">
            <a:off x="1080046" y="5335637"/>
            <a:ext cx="16127909" cy="460375"/>
          </a:xfrm>
          <a:prstGeom prst="rect">
            <a:avLst/>
          </a:prstGeom>
        </p:spPr>
        <p:txBody>
          <a:bodyPr anchor="t" rtlCol="false" tIns="0" lIns="0" bIns="0" rIns="0">
            <a:spAutoFit/>
          </a:bodyPr>
          <a:lstStyle/>
          <a:p>
            <a:pPr algn="l" marL="358029" indent="-179014" lvl="1">
              <a:lnSpc>
                <a:spcPts val="3875"/>
              </a:lnSpc>
              <a:buFont typeface="Arial"/>
              <a:buChar char="•"/>
            </a:pPr>
            <a:r>
              <a:rPr lang="en-US" b="true" sz="2375">
                <a:solidFill>
                  <a:srgbClr val="D7E5D8"/>
                </a:solidFill>
                <a:latin typeface="Arimo Bold"/>
                <a:ea typeface="Arimo Bold"/>
                <a:cs typeface="Arimo Bold"/>
                <a:sym typeface="Arimo Bold"/>
              </a:rPr>
              <a:t>ThingSpeak IoT Data Visualization Tutorial</a:t>
            </a:r>
            <a:r>
              <a:rPr lang="en-US" sz="2375">
                <a:solidFill>
                  <a:srgbClr val="D7E5D8"/>
                </a:solidFill>
                <a:latin typeface="Arimo"/>
                <a:ea typeface="Arimo"/>
                <a:cs typeface="Arimo"/>
                <a:sym typeface="Arimo"/>
              </a:rPr>
              <a:t> - </a:t>
            </a:r>
            <a:r>
              <a:rPr lang="en-US" sz="2375">
                <a:solidFill>
                  <a:srgbClr val="D7E5D8"/>
                </a:solidFill>
                <a:latin typeface="Arimo"/>
                <a:ea typeface="Arimo"/>
                <a:cs typeface="Arimo"/>
                <a:sym typeface="Arimo"/>
              </a:rPr>
              <a:t>How to use ThingSpeak for collecting and visualizing IoT data.</a:t>
            </a:r>
          </a:p>
        </p:txBody>
      </p:sp>
      <p:sp>
        <p:nvSpPr>
          <p:cNvPr name="TextBox 7" id="7"/>
          <p:cNvSpPr txBox="true"/>
          <p:nvPr/>
        </p:nvSpPr>
        <p:spPr>
          <a:xfrm rot="0">
            <a:off x="1131391" y="6428036"/>
            <a:ext cx="16127909" cy="460375"/>
          </a:xfrm>
          <a:prstGeom prst="rect">
            <a:avLst/>
          </a:prstGeom>
        </p:spPr>
        <p:txBody>
          <a:bodyPr anchor="t" rtlCol="false" tIns="0" lIns="0" bIns="0" rIns="0">
            <a:spAutoFit/>
          </a:bodyPr>
          <a:lstStyle/>
          <a:p>
            <a:pPr algn="l" marL="358029" indent="-179014" lvl="1">
              <a:lnSpc>
                <a:spcPts val="3875"/>
              </a:lnSpc>
              <a:buFont typeface="Arial"/>
              <a:buChar char="•"/>
            </a:pPr>
            <a:r>
              <a:rPr lang="en-US" b="true" sz="2375">
                <a:solidFill>
                  <a:srgbClr val="D7E5D8"/>
                </a:solidFill>
                <a:latin typeface="Arimo Bold"/>
                <a:ea typeface="Arimo Bold"/>
                <a:cs typeface="Arimo Bold"/>
                <a:sym typeface="Arimo Bold"/>
              </a:rPr>
              <a:t>0.96-inch OLED Display Guide</a:t>
            </a:r>
            <a:r>
              <a:rPr lang="en-US" sz="2375">
                <a:solidFill>
                  <a:srgbClr val="D7E5D8"/>
                </a:solidFill>
                <a:latin typeface="Arimo"/>
                <a:ea typeface="Arimo"/>
                <a:cs typeface="Arimo"/>
                <a:sym typeface="Arimo"/>
              </a:rPr>
              <a:t> -</a:t>
            </a:r>
            <a:r>
              <a:rPr lang="en-US" sz="2375">
                <a:solidFill>
                  <a:srgbClr val="D7E5D8"/>
                </a:solidFill>
                <a:latin typeface="Arimo"/>
                <a:ea typeface="Arimo"/>
                <a:cs typeface="Arimo"/>
                <a:sym typeface="Arimo"/>
              </a:rPr>
              <a:t> A detailed guide for wiring and coding OLED displays with microcontrollers.</a:t>
            </a:r>
          </a:p>
        </p:txBody>
      </p:sp>
      <p:sp>
        <p:nvSpPr>
          <p:cNvPr name="TextBox 8" id="8"/>
          <p:cNvSpPr txBox="true"/>
          <p:nvPr/>
        </p:nvSpPr>
        <p:spPr>
          <a:xfrm rot="0">
            <a:off x="1028700" y="7520435"/>
            <a:ext cx="16127909" cy="460375"/>
          </a:xfrm>
          <a:prstGeom prst="rect">
            <a:avLst/>
          </a:prstGeom>
        </p:spPr>
        <p:txBody>
          <a:bodyPr anchor="t" rtlCol="false" tIns="0" lIns="0" bIns="0" rIns="0">
            <a:spAutoFit/>
          </a:bodyPr>
          <a:lstStyle/>
          <a:p>
            <a:pPr algn="l" marL="358029" indent="-179014" lvl="1">
              <a:lnSpc>
                <a:spcPts val="3875"/>
              </a:lnSpc>
              <a:buFont typeface="Arial"/>
              <a:buChar char="•"/>
            </a:pPr>
            <a:r>
              <a:rPr lang="en-US" b="true" sz="2375">
                <a:solidFill>
                  <a:srgbClr val="D7E5D8"/>
                </a:solidFill>
                <a:latin typeface="Arimo Bold"/>
                <a:ea typeface="Arimo Bold"/>
                <a:cs typeface="Arimo Bold"/>
                <a:sym typeface="Arimo Bold"/>
              </a:rPr>
              <a:t>Using Relays with ESP32</a:t>
            </a:r>
            <a:r>
              <a:rPr lang="en-US" b="true" sz="2375">
                <a:solidFill>
                  <a:srgbClr val="D7E5D8"/>
                </a:solidFill>
                <a:latin typeface="Arimo Bold"/>
                <a:ea typeface="Arimo Bold"/>
                <a:cs typeface="Arimo Bold"/>
                <a:sym typeface="Arimo Bold"/>
              </a:rPr>
              <a:t> </a:t>
            </a:r>
            <a:r>
              <a:rPr lang="en-US" sz="2375">
                <a:solidFill>
                  <a:srgbClr val="D7E5D8"/>
                </a:solidFill>
                <a:latin typeface="Arimo"/>
                <a:ea typeface="Arimo"/>
                <a:cs typeface="Arimo"/>
                <a:sym typeface="Arimo"/>
              </a:rPr>
              <a:t>- A detailed explanation on relay operation and how to control them using ESP32.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80046" y="1395710"/>
            <a:ext cx="15455205" cy="1021556"/>
          </a:xfrm>
          <a:prstGeom prst="rect">
            <a:avLst/>
          </a:prstGeom>
        </p:spPr>
        <p:txBody>
          <a:bodyPr anchor="t" rtlCol="false" tIns="0" lIns="0" bIns="0" rIns="0">
            <a:spAutoFit/>
          </a:bodyPr>
          <a:lstStyle/>
          <a:p>
            <a:pPr algn="l">
              <a:lnSpc>
                <a:spcPts val="7562"/>
              </a:lnSpc>
            </a:pPr>
            <a:r>
              <a:rPr lang="en-US" sz="6062" b="true">
                <a:solidFill>
                  <a:srgbClr val="F0F4F1"/>
                </a:solidFill>
                <a:latin typeface="Arimo Bold"/>
                <a:ea typeface="Arimo Bold"/>
                <a:cs typeface="Arimo Bold"/>
                <a:sym typeface="Arimo Bold"/>
              </a:rPr>
              <a:t>Questions and Feedback</a:t>
            </a:r>
          </a:p>
        </p:txBody>
      </p:sp>
      <p:sp>
        <p:nvSpPr>
          <p:cNvPr name="TextBox 4" id="4"/>
          <p:cNvSpPr txBox="true"/>
          <p:nvPr/>
        </p:nvSpPr>
        <p:spPr>
          <a:xfrm rot="0">
            <a:off x="1080046" y="3053060"/>
            <a:ext cx="7687567" cy="2573834"/>
          </a:xfrm>
          <a:prstGeom prst="rect">
            <a:avLst/>
          </a:prstGeom>
        </p:spPr>
        <p:txBody>
          <a:bodyPr anchor="t" rtlCol="false" tIns="0" lIns="0" bIns="0" rIns="0">
            <a:spAutoFit/>
          </a:bodyPr>
          <a:lstStyle/>
          <a:p>
            <a:pPr algn="l">
              <a:lnSpc>
                <a:spcPts val="3875"/>
              </a:lnSpc>
            </a:pPr>
            <a:r>
              <a:rPr lang="en-US" sz="2375">
                <a:solidFill>
                  <a:srgbClr val="D7E5D8"/>
                </a:solidFill>
                <a:latin typeface="Arimo"/>
                <a:ea typeface="Arimo"/>
                <a:cs typeface="Arimo"/>
                <a:sym typeface="Arimo"/>
              </a:rPr>
              <a:t>We welcome your questions and feedback about the smart energy meter project. Please share your thoughts, concerns, or ideas for improvement. Your input is invaluable as we continue to refine and enhance this innovative energy management solution.</a:t>
            </a:r>
          </a:p>
        </p:txBody>
      </p:sp>
      <p:sp>
        <p:nvSpPr>
          <p:cNvPr name="Freeform 5" id="5"/>
          <p:cNvSpPr/>
          <p:nvPr/>
        </p:nvSpPr>
        <p:spPr>
          <a:xfrm flipH="false" flipV="false" rot="0">
            <a:off x="9529911" y="3227189"/>
            <a:ext cx="7687567" cy="5259884"/>
          </a:xfrm>
          <a:custGeom>
            <a:avLst/>
            <a:gdLst/>
            <a:ahLst/>
            <a:cxnLst/>
            <a:rect r="r" b="b" t="t" l="l"/>
            <a:pathLst>
              <a:path h="5259884" w="7687567">
                <a:moveTo>
                  <a:pt x="0" y="0"/>
                </a:moveTo>
                <a:lnTo>
                  <a:pt x="7687568" y="0"/>
                </a:lnTo>
                <a:lnTo>
                  <a:pt x="7687568" y="5259883"/>
                </a:lnTo>
                <a:lnTo>
                  <a:pt x="0" y="5259883"/>
                </a:lnTo>
                <a:lnTo>
                  <a:pt x="0" y="0"/>
                </a:lnTo>
                <a:close/>
              </a:path>
            </a:pathLst>
          </a:custGeom>
          <a:blipFill>
            <a:blip r:embed="rId4"/>
            <a:stretch>
              <a:fillRect l="-10818" t="0" r="-10818"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80046" y="2223939"/>
            <a:ext cx="16127909" cy="973138"/>
          </a:xfrm>
          <a:prstGeom prst="rect">
            <a:avLst/>
          </a:prstGeom>
        </p:spPr>
        <p:txBody>
          <a:bodyPr anchor="t" rtlCol="false" tIns="0" lIns="0" bIns="0" rIns="0">
            <a:spAutoFit/>
          </a:bodyPr>
          <a:lstStyle/>
          <a:p>
            <a:pPr algn="ctr">
              <a:lnSpc>
                <a:spcPts val="7562"/>
              </a:lnSpc>
            </a:pPr>
            <a:r>
              <a:rPr lang="en-US" sz="6062" b="true">
                <a:solidFill>
                  <a:srgbClr val="F0F4F1"/>
                </a:solidFill>
                <a:latin typeface="Arimo Bold"/>
                <a:ea typeface="Arimo Bold"/>
                <a:cs typeface="Arimo Bold"/>
                <a:sym typeface="Arimo Bold"/>
              </a:rPr>
              <a:t>Introduction to the Smart Energy Meter</a:t>
            </a:r>
          </a:p>
        </p:txBody>
      </p:sp>
      <p:grpSp>
        <p:nvGrpSpPr>
          <p:cNvPr name="Group 4" id="4"/>
          <p:cNvGrpSpPr/>
          <p:nvPr/>
        </p:nvGrpSpPr>
        <p:grpSpPr>
          <a:xfrm rot="0">
            <a:off x="1080046" y="4015829"/>
            <a:ext cx="16537837" cy="4446109"/>
            <a:chOff x="0" y="0"/>
            <a:chExt cx="14000513" cy="3763963"/>
          </a:xfrm>
        </p:grpSpPr>
        <p:sp>
          <p:nvSpPr>
            <p:cNvPr name="Freeform 5" id="5"/>
            <p:cNvSpPr/>
            <p:nvPr/>
          </p:nvSpPr>
          <p:spPr>
            <a:xfrm flipH="false" flipV="false" rot="0">
              <a:off x="16819" y="12700"/>
              <a:ext cx="13966842" cy="3738626"/>
            </a:xfrm>
            <a:custGeom>
              <a:avLst/>
              <a:gdLst/>
              <a:ahLst/>
              <a:cxnLst/>
              <a:rect r="r" b="b" t="t" l="l"/>
              <a:pathLst>
                <a:path h="3738626" w="13966842">
                  <a:moveTo>
                    <a:pt x="0" y="172847"/>
                  </a:moveTo>
                  <a:cubicBezTo>
                    <a:pt x="0" y="77343"/>
                    <a:pt x="102932" y="0"/>
                    <a:pt x="229916" y="0"/>
                  </a:cubicBezTo>
                  <a:lnTo>
                    <a:pt x="13736928" y="0"/>
                  </a:lnTo>
                  <a:cubicBezTo>
                    <a:pt x="13863910" y="0"/>
                    <a:pt x="13966842" y="77343"/>
                    <a:pt x="13966842" y="172847"/>
                  </a:cubicBezTo>
                  <a:lnTo>
                    <a:pt x="13966842" y="3565779"/>
                  </a:lnTo>
                  <a:cubicBezTo>
                    <a:pt x="13966842" y="3661283"/>
                    <a:pt x="13863910" y="3738626"/>
                    <a:pt x="13736928" y="3738626"/>
                  </a:cubicBezTo>
                  <a:lnTo>
                    <a:pt x="229916" y="3738626"/>
                  </a:lnTo>
                  <a:cubicBezTo>
                    <a:pt x="102932" y="3738626"/>
                    <a:pt x="0" y="3661156"/>
                    <a:pt x="0" y="3565779"/>
                  </a:cubicBezTo>
                  <a:close/>
                </a:path>
              </a:pathLst>
            </a:custGeom>
            <a:solidFill>
              <a:srgbClr val="547808">
                <a:alpha val="60000"/>
              </a:srgbClr>
            </a:solidFill>
          </p:spPr>
        </p:sp>
        <p:sp>
          <p:nvSpPr>
            <p:cNvPr name="Freeform 6" id="6"/>
            <p:cNvSpPr/>
            <p:nvPr/>
          </p:nvSpPr>
          <p:spPr>
            <a:xfrm flipH="false" flipV="false" rot="0">
              <a:off x="0" y="0"/>
              <a:ext cx="14000480" cy="3764026"/>
            </a:xfrm>
            <a:custGeom>
              <a:avLst/>
              <a:gdLst/>
              <a:ahLst/>
              <a:cxnLst/>
              <a:rect r="r" b="b" t="t" l="l"/>
              <a:pathLst>
                <a:path h="3764026" w="14000480">
                  <a:moveTo>
                    <a:pt x="0" y="185547"/>
                  </a:moveTo>
                  <a:cubicBezTo>
                    <a:pt x="0" y="83058"/>
                    <a:pt x="110501" y="0"/>
                    <a:pt x="246735" y="0"/>
                  </a:cubicBezTo>
                  <a:lnTo>
                    <a:pt x="13753747" y="0"/>
                  </a:lnTo>
                  <a:lnTo>
                    <a:pt x="13753747" y="12700"/>
                  </a:lnTo>
                  <a:lnTo>
                    <a:pt x="13753747" y="0"/>
                  </a:lnTo>
                  <a:cubicBezTo>
                    <a:pt x="13889980" y="0"/>
                    <a:pt x="14000480" y="83058"/>
                    <a:pt x="14000480" y="185547"/>
                  </a:cubicBezTo>
                  <a:lnTo>
                    <a:pt x="13983661" y="185547"/>
                  </a:lnTo>
                  <a:lnTo>
                    <a:pt x="14000480" y="185547"/>
                  </a:lnTo>
                  <a:lnTo>
                    <a:pt x="14000480" y="3578479"/>
                  </a:lnTo>
                  <a:lnTo>
                    <a:pt x="13983661" y="3578479"/>
                  </a:lnTo>
                  <a:lnTo>
                    <a:pt x="14000480" y="3578479"/>
                  </a:lnTo>
                  <a:cubicBezTo>
                    <a:pt x="14000480" y="3680968"/>
                    <a:pt x="13889980" y="3764026"/>
                    <a:pt x="13753747" y="3764026"/>
                  </a:cubicBezTo>
                  <a:lnTo>
                    <a:pt x="13753747" y="3751326"/>
                  </a:lnTo>
                  <a:lnTo>
                    <a:pt x="13753747" y="3764026"/>
                  </a:lnTo>
                  <a:lnTo>
                    <a:pt x="246735" y="3764026"/>
                  </a:lnTo>
                  <a:lnTo>
                    <a:pt x="246735" y="3751326"/>
                  </a:lnTo>
                  <a:lnTo>
                    <a:pt x="246735" y="3764026"/>
                  </a:lnTo>
                  <a:cubicBezTo>
                    <a:pt x="110501" y="3764026"/>
                    <a:pt x="0" y="3680968"/>
                    <a:pt x="0" y="3578479"/>
                  </a:cubicBezTo>
                  <a:lnTo>
                    <a:pt x="0" y="185547"/>
                  </a:lnTo>
                  <a:lnTo>
                    <a:pt x="16819" y="185547"/>
                  </a:lnTo>
                  <a:lnTo>
                    <a:pt x="0" y="185547"/>
                  </a:lnTo>
                  <a:moveTo>
                    <a:pt x="33638" y="185547"/>
                  </a:moveTo>
                  <a:lnTo>
                    <a:pt x="33638" y="3578479"/>
                  </a:lnTo>
                  <a:lnTo>
                    <a:pt x="16819" y="3578479"/>
                  </a:lnTo>
                  <a:lnTo>
                    <a:pt x="33638" y="3578479"/>
                  </a:lnTo>
                  <a:cubicBezTo>
                    <a:pt x="33638" y="3666871"/>
                    <a:pt x="129002" y="3738626"/>
                    <a:pt x="246735" y="3738626"/>
                  </a:cubicBezTo>
                  <a:lnTo>
                    <a:pt x="13753747" y="3738626"/>
                  </a:lnTo>
                  <a:cubicBezTo>
                    <a:pt x="13871479" y="3738626"/>
                    <a:pt x="13966844" y="3666871"/>
                    <a:pt x="13966844" y="3578479"/>
                  </a:cubicBezTo>
                  <a:lnTo>
                    <a:pt x="13966844" y="185547"/>
                  </a:lnTo>
                  <a:cubicBezTo>
                    <a:pt x="13966844" y="97155"/>
                    <a:pt x="13871479" y="25400"/>
                    <a:pt x="13753747" y="25400"/>
                  </a:cubicBezTo>
                  <a:lnTo>
                    <a:pt x="246735" y="25400"/>
                  </a:lnTo>
                  <a:lnTo>
                    <a:pt x="246735" y="12700"/>
                  </a:lnTo>
                  <a:lnTo>
                    <a:pt x="246735" y="25400"/>
                  </a:lnTo>
                  <a:cubicBezTo>
                    <a:pt x="129002" y="25400"/>
                    <a:pt x="33638" y="97155"/>
                    <a:pt x="33638" y="185547"/>
                  </a:cubicBezTo>
                  <a:close/>
                </a:path>
              </a:pathLst>
            </a:custGeom>
            <a:solidFill>
              <a:srgbClr val="6D9121">
                <a:alpha val="60000"/>
              </a:srgbClr>
            </a:solidFill>
          </p:spPr>
        </p:sp>
      </p:grpSp>
      <p:sp>
        <p:nvSpPr>
          <p:cNvPr name="TextBox 7" id="7"/>
          <p:cNvSpPr txBox="true"/>
          <p:nvPr/>
        </p:nvSpPr>
        <p:spPr>
          <a:xfrm rot="0">
            <a:off x="1080046" y="4227016"/>
            <a:ext cx="16127909" cy="1092399"/>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Rising Demand for Smarter Energy Systems:</a:t>
            </a:r>
            <a:r>
              <a:rPr lang="en-US" sz="2375">
                <a:solidFill>
                  <a:srgbClr val="D7E5D8"/>
                </a:solidFill>
                <a:latin typeface="Arimo"/>
                <a:ea typeface="Arimo"/>
                <a:cs typeface="Arimo"/>
                <a:sym typeface="Arimo"/>
              </a:rPr>
              <a:t> The growing need for efficient and sustainable energy management drives the development of advanced metering solutions.</a:t>
            </a:r>
          </a:p>
        </p:txBody>
      </p:sp>
      <p:sp>
        <p:nvSpPr>
          <p:cNvPr name="TextBox 8" id="8"/>
          <p:cNvSpPr txBox="true"/>
          <p:nvPr/>
        </p:nvSpPr>
        <p:spPr>
          <a:xfrm rot="0">
            <a:off x="1080046" y="5322540"/>
            <a:ext cx="16127909" cy="1092399"/>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Limitations of Traditional Meters:</a:t>
            </a:r>
            <a:r>
              <a:rPr lang="en-US" sz="2375">
                <a:solidFill>
                  <a:srgbClr val="D7E5D8"/>
                </a:solidFill>
                <a:latin typeface="Arimo"/>
                <a:ea typeface="Arimo"/>
                <a:cs typeface="Arimo"/>
                <a:sym typeface="Arimo"/>
              </a:rPr>
              <a:t> Conventional energy meters lack real-time monitoring capabilities and fail to provide comprehensive fault protection, limiting their effectiveness in modern energy grids.</a:t>
            </a:r>
          </a:p>
        </p:txBody>
      </p:sp>
      <p:sp>
        <p:nvSpPr>
          <p:cNvPr name="TextBox 9" id="9"/>
          <p:cNvSpPr txBox="true"/>
          <p:nvPr/>
        </p:nvSpPr>
        <p:spPr>
          <a:xfrm rot="0">
            <a:off x="1080046" y="6418064"/>
            <a:ext cx="16127909" cy="1092399"/>
          </a:xfrm>
          <a:prstGeom prst="rect">
            <a:avLst/>
          </a:prstGeom>
        </p:spPr>
        <p:txBody>
          <a:bodyPr anchor="t" rtlCol="false" tIns="0" lIns="0" bIns="0" rIns="0">
            <a:spAutoFit/>
          </a:bodyPr>
          <a:lstStyle/>
          <a:p>
            <a:pPr algn="l" marL="358180" indent="-179090" lvl="1">
              <a:lnSpc>
                <a:spcPts val="3875"/>
              </a:lnSpc>
              <a:buFont typeface="Arial"/>
              <a:buChar char="•"/>
            </a:pPr>
            <a:r>
              <a:rPr lang="en-US" b="true" sz="2375">
                <a:solidFill>
                  <a:srgbClr val="D7E5D8"/>
                </a:solidFill>
                <a:latin typeface="Arimo Bold"/>
                <a:ea typeface="Arimo Bold"/>
                <a:cs typeface="Arimo Bold"/>
                <a:sym typeface="Arimo Bold"/>
              </a:rPr>
              <a:t>Objectives:</a:t>
            </a:r>
            <a:r>
              <a:rPr lang="en-US" sz="2375">
                <a:solidFill>
                  <a:srgbClr val="D7E5D8"/>
                </a:solidFill>
                <a:latin typeface="Arimo"/>
                <a:ea typeface="Arimo"/>
                <a:cs typeface="Arimo"/>
                <a:sym typeface="Arimo"/>
              </a:rPr>
              <a:t> The project aims to deliver a smart energy meter that offers </a:t>
            </a:r>
            <a:r>
              <a:rPr lang="en-US" sz="2375" u="sng">
                <a:solidFill>
                  <a:srgbClr val="D7E5D8"/>
                </a:solidFill>
                <a:latin typeface="Arimo"/>
                <a:ea typeface="Arimo"/>
                <a:cs typeface="Arimo"/>
                <a:sym typeface="Arimo"/>
              </a:rPr>
              <a:t>real-time energy monitoring</a:t>
            </a:r>
            <a:r>
              <a:rPr lang="en-US" sz="2375">
                <a:solidFill>
                  <a:srgbClr val="D7E5D8"/>
                </a:solidFill>
                <a:latin typeface="Arimo"/>
                <a:ea typeface="Arimo"/>
                <a:cs typeface="Arimo"/>
                <a:sym typeface="Arimo"/>
              </a:rPr>
              <a:t>, </a:t>
            </a:r>
            <a:r>
              <a:rPr lang="en-US" sz="2375" u="sng">
                <a:solidFill>
                  <a:srgbClr val="D7E5D8"/>
                </a:solidFill>
                <a:latin typeface="Arimo"/>
                <a:ea typeface="Arimo"/>
                <a:cs typeface="Arimo"/>
                <a:sym typeface="Arimo"/>
              </a:rPr>
              <a:t>fault detection and alerts</a:t>
            </a:r>
            <a:r>
              <a:rPr lang="en-US" sz="2375">
                <a:solidFill>
                  <a:srgbClr val="D7E5D8"/>
                </a:solidFill>
                <a:latin typeface="Arimo"/>
                <a:ea typeface="Arimo"/>
                <a:cs typeface="Arimo"/>
                <a:sym typeface="Arimo"/>
              </a:rPr>
              <a:t>, and </a:t>
            </a:r>
            <a:r>
              <a:rPr lang="en-US" sz="2375" u="sng">
                <a:solidFill>
                  <a:srgbClr val="D7E5D8"/>
                </a:solidFill>
                <a:latin typeface="Arimo"/>
                <a:ea typeface="Arimo"/>
                <a:cs typeface="Arimo"/>
                <a:sym typeface="Arimo"/>
              </a:rPr>
              <a:t>cloud-based data analytics</a:t>
            </a:r>
            <a:r>
              <a:rPr lang="en-US" sz="2375">
                <a:solidFill>
                  <a:srgbClr val="D7E5D8"/>
                </a:solidFill>
                <a:latin typeface="Arimo"/>
                <a:ea typeface="Arimo"/>
                <a:cs typeface="Arimo"/>
                <a:sym typeface="Arimo"/>
              </a:rPr>
              <a:t> for improved energy management.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49982" y="767954"/>
            <a:ext cx="16188035" cy="949325"/>
          </a:xfrm>
          <a:prstGeom prst="rect">
            <a:avLst/>
          </a:prstGeom>
        </p:spPr>
        <p:txBody>
          <a:bodyPr anchor="t" rtlCol="false" tIns="0" lIns="0" bIns="0" rIns="0">
            <a:spAutoFit/>
          </a:bodyPr>
          <a:lstStyle/>
          <a:p>
            <a:pPr algn="ctr">
              <a:lnSpc>
                <a:spcPts val="7375"/>
              </a:lnSpc>
            </a:pPr>
            <a:r>
              <a:rPr lang="en-US" sz="5875" b="true">
                <a:solidFill>
                  <a:srgbClr val="F0F4F1"/>
                </a:solidFill>
                <a:latin typeface="Arimo Bold"/>
                <a:ea typeface="Arimo Bold"/>
                <a:cs typeface="Arimo Bold"/>
                <a:sym typeface="Arimo Bold"/>
              </a:rPr>
              <a:t>Literature Review on Smart Energy Meters</a:t>
            </a:r>
          </a:p>
        </p:txBody>
      </p:sp>
      <p:grpSp>
        <p:nvGrpSpPr>
          <p:cNvPr name="Group 4" id="4"/>
          <p:cNvGrpSpPr/>
          <p:nvPr/>
        </p:nvGrpSpPr>
        <p:grpSpPr>
          <a:xfrm rot="0">
            <a:off x="9124950" y="3299669"/>
            <a:ext cx="38100" cy="6162229"/>
            <a:chOff x="0" y="0"/>
            <a:chExt cx="50800" cy="8216305"/>
          </a:xfrm>
        </p:grpSpPr>
        <p:sp>
          <p:nvSpPr>
            <p:cNvPr name="Freeform 5" id="5"/>
            <p:cNvSpPr/>
            <p:nvPr/>
          </p:nvSpPr>
          <p:spPr>
            <a:xfrm flipH="false" flipV="false" rot="0">
              <a:off x="0" y="0"/>
              <a:ext cx="50800" cy="8216265"/>
            </a:xfrm>
            <a:custGeom>
              <a:avLst/>
              <a:gdLst/>
              <a:ahLst/>
              <a:cxnLst/>
              <a:rect r="r" b="b" t="t" l="l"/>
              <a:pathLst>
                <a:path h="8216265" w="50800">
                  <a:moveTo>
                    <a:pt x="0" y="25400"/>
                  </a:moveTo>
                  <a:cubicBezTo>
                    <a:pt x="0" y="11430"/>
                    <a:pt x="11430" y="0"/>
                    <a:pt x="25400" y="0"/>
                  </a:cubicBezTo>
                  <a:cubicBezTo>
                    <a:pt x="39370" y="0"/>
                    <a:pt x="50800" y="11430"/>
                    <a:pt x="50800" y="25400"/>
                  </a:cubicBezTo>
                  <a:lnTo>
                    <a:pt x="50800" y="8190865"/>
                  </a:lnTo>
                  <a:cubicBezTo>
                    <a:pt x="50800" y="8204835"/>
                    <a:pt x="39370" y="8216265"/>
                    <a:pt x="25400" y="8216265"/>
                  </a:cubicBezTo>
                  <a:cubicBezTo>
                    <a:pt x="11430" y="8216265"/>
                    <a:pt x="0" y="8204835"/>
                    <a:pt x="0" y="8190865"/>
                  </a:cubicBezTo>
                  <a:close/>
                </a:path>
              </a:pathLst>
            </a:custGeom>
            <a:solidFill>
              <a:srgbClr val="6D9121"/>
            </a:solidFill>
          </p:spPr>
        </p:sp>
      </p:grpSp>
      <p:grpSp>
        <p:nvGrpSpPr>
          <p:cNvPr name="Group 6" id="6"/>
          <p:cNvGrpSpPr/>
          <p:nvPr/>
        </p:nvGrpSpPr>
        <p:grpSpPr>
          <a:xfrm rot="0">
            <a:off x="7794650" y="3955405"/>
            <a:ext cx="1049982" cy="38100"/>
            <a:chOff x="0" y="0"/>
            <a:chExt cx="1399977" cy="50800"/>
          </a:xfrm>
        </p:grpSpPr>
        <p:sp>
          <p:nvSpPr>
            <p:cNvPr name="Freeform 7" id="7"/>
            <p:cNvSpPr/>
            <p:nvPr/>
          </p:nvSpPr>
          <p:spPr>
            <a:xfrm flipH="false" flipV="false" rot="0">
              <a:off x="0" y="0"/>
              <a:ext cx="1399921" cy="50800"/>
            </a:xfrm>
            <a:custGeom>
              <a:avLst/>
              <a:gdLst/>
              <a:ahLst/>
              <a:cxnLst/>
              <a:rect r="r" b="b" t="t" l="l"/>
              <a:pathLst>
                <a:path h="50800" w="1399921">
                  <a:moveTo>
                    <a:pt x="0" y="25400"/>
                  </a:moveTo>
                  <a:cubicBezTo>
                    <a:pt x="0" y="11430"/>
                    <a:pt x="11430" y="0"/>
                    <a:pt x="25400" y="0"/>
                  </a:cubicBezTo>
                  <a:lnTo>
                    <a:pt x="1374521" y="0"/>
                  </a:lnTo>
                  <a:cubicBezTo>
                    <a:pt x="1388491" y="0"/>
                    <a:pt x="1399921" y="11430"/>
                    <a:pt x="1399921" y="25400"/>
                  </a:cubicBezTo>
                  <a:cubicBezTo>
                    <a:pt x="1399921" y="39370"/>
                    <a:pt x="1388491" y="50800"/>
                    <a:pt x="1374521" y="50800"/>
                  </a:cubicBezTo>
                  <a:lnTo>
                    <a:pt x="25400" y="50800"/>
                  </a:lnTo>
                  <a:cubicBezTo>
                    <a:pt x="11430" y="50800"/>
                    <a:pt x="0" y="39370"/>
                    <a:pt x="0" y="25400"/>
                  </a:cubicBezTo>
                  <a:close/>
                </a:path>
              </a:pathLst>
            </a:custGeom>
            <a:solidFill>
              <a:srgbClr val="6D9121"/>
            </a:solidFill>
          </p:spPr>
        </p:sp>
      </p:grpSp>
      <p:grpSp>
        <p:nvGrpSpPr>
          <p:cNvPr name="Group 8" id="8"/>
          <p:cNvGrpSpPr/>
          <p:nvPr/>
        </p:nvGrpSpPr>
        <p:grpSpPr>
          <a:xfrm rot="0">
            <a:off x="8801770" y="3632299"/>
            <a:ext cx="684460" cy="684460"/>
            <a:chOff x="0" y="0"/>
            <a:chExt cx="912613" cy="912613"/>
          </a:xfrm>
        </p:grpSpPr>
        <p:sp>
          <p:nvSpPr>
            <p:cNvPr name="Freeform 9" id="9"/>
            <p:cNvSpPr/>
            <p:nvPr/>
          </p:nvSpPr>
          <p:spPr>
            <a:xfrm flipH="false" flipV="false" rot="0">
              <a:off x="6350" y="6350"/>
              <a:ext cx="899922" cy="899922"/>
            </a:xfrm>
            <a:custGeom>
              <a:avLst/>
              <a:gdLst/>
              <a:ahLst/>
              <a:cxnLst/>
              <a:rect r="r" b="b" t="t" l="l"/>
              <a:pathLst>
                <a:path h="899922" w="899922">
                  <a:moveTo>
                    <a:pt x="0" y="168021"/>
                  </a:moveTo>
                  <a:cubicBezTo>
                    <a:pt x="0" y="75184"/>
                    <a:pt x="75184" y="0"/>
                    <a:pt x="168021" y="0"/>
                  </a:cubicBezTo>
                  <a:lnTo>
                    <a:pt x="731901" y="0"/>
                  </a:lnTo>
                  <a:cubicBezTo>
                    <a:pt x="824738" y="0"/>
                    <a:pt x="899922" y="75184"/>
                    <a:pt x="899922" y="168021"/>
                  </a:cubicBezTo>
                  <a:lnTo>
                    <a:pt x="899922" y="731901"/>
                  </a:lnTo>
                  <a:cubicBezTo>
                    <a:pt x="899922" y="824738"/>
                    <a:pt x="824738" y="899922"/>
                    <a:pt x="731901" y="899922"/>
                  </a:cubicBezTo>
                  <a:lnTo>
                    <a:pt x="168021" y="899922"/>
                  </a:lnTo>
                  <a:cubicBezTo>
                    <a:pt x="75184" y="899922"/>
                    <a:pt x="0" y="824738"/>
                    <a:pt x="0" y="731901"/>
                  </a:cubicBezTo>
                  <a:close/>
                </a:path>
              </a:pathLst>
            </a:custGeom>
            <a:solidFill>
              <a:srgbClr val="547808"/>
            </a:solidFill>
          </p:spPr>
        </p:sp>
        <p:sp>
          <p:nvSpPr>
            <p:cNvPr name="Freeform 10" id="10"/>
            <p:cNvSpPr/>
            <p:nvPr/>
          </p:nvSpPr>
          <p:spPr>
            <a:xfrm flipH="false" flipV="false" rot="0">
              <a:off x="0" y="0"/>
              <a:ext cx="912622" cy="912622"/>
            </a:xfrm>
            <a:custGeom>
              <a:avLst/>
              <a:gdLst/>
              <a:ahLst/>
              <a:cxnLst/>
              <a:rect r="r" b="b" t="t" l="l"/>
              <a:pathLst>
                <a:path h="912622" w="912622">
                  <a:moveTo>
                    <a:pt x="0" y="174371"/>
                  </a:moveTo>
                  <a:cubicBezTo>
                    <a:pt x="0" y="78105"/>
                    <a:pt x="78105" y="0"/>
                    <a:pt x="174371" y="0"/>
                  </a:cubicBezTo>
                  <a:lnTo>
                    <a:pt x="738251" y="0"/>
                  </a:lnTo>
                  <a:lnTo>
                    <a:pt x="738251" y="6350"/>
                  </a:lnTo>
                  <a:lnTo>
                    <a:pt x="738251" y="0"/>
                  </a:lnTo>
                  <a:lnTo>
                    <a:pt x="738251" y="6350"/>
                  </a:lnTo>
                  <a:lnTo>
                    <a:pt x="738251" y="0"/>
                  </a:lnTo>
                  <a:cubicBezTo>
                    <a:pt x="834517" y="0"/>
                    <a:pt x="912622" y="78105"/>
                    <a:pt x="912622" y="174371"/>
                  </a:cubicBezTo>
                  <a:lnTo>
                    <a:pt x="912622" y="738251"/>
                  </a:lnTo>
                  <a:lnTo>
                    <a:pt x="906272" y="738251"/>
                  </a:lnTo>
                  <a:lnTo>
                    <a:pt x="912622" y="738251"/>
                  </a:lnTo>
                  <a:cubicBezTo>
                    <a:pt x="912622" y="834517"/>
                    <a:pt x="834517" y="912622"/>
                    <a:pt x="738251" y="912622"/>
                  </a:cubicBezTo>
                  <a:lnTo>
                    <a:pt x="738251" y="906272"/>
                  </a:lnTo>
                  <a:lnTo>
                    <a:pt x="738251" y="912622"/>
                  </a:lnTo>
                  <a:lnTo>
                    <a:pt x="174371" y="912622"/>
                  </a:lnTo>
                  <a:lnTo>
                    <a:pt x="174371" y="906272"/>
                  </a:lnTo>
                  <a:lnTo>
                    <a:pt x="174371" y="912622"/>
                  </a:lnTo>
                  <a:cubicBezTo>
                    <a:pt x="78105" y="912622"/>
                    <a:pt x="0" y="834517"/>
                    <a:pt x="0" y="738251"/>
                  </a:cubicBezTo>
                  <a:lnTo>
                    <a:pt x="0" y="174371"/>
                  </a:lnTo>
                  <a:lnTo>
                    <a:pt x="6350" y="174371"/>
                  </a:lnTo>
                  <a:lnTo>
                    <a:pt x="0" y="174371"/>
                  </a:lnTo>
                  <a:moveTo>
                    <a:pt x="12700" y="174371"/>
                  </a:moveTo>
                  <a:lnTo>
                    <a:pt x="12700" y="738251"/>
                  </a:lnTo>
                  <a:lnTo>
                    <a:pt x="6350" y="738251"/>
                  </a:lnTo>
                  <a:lnTo>
                    <a:pt x="12700" y="738251"/>
                  </a:lnTo>
                  <a:cubicBezTo>
                    <a:pt x="12700" y="827532"/>
                    <a:pt x="85090" y="899922"/>
                    <a:pt x="174371" y="899922"/>
                  </a:cubicBezTo>
                  <a:lnTo>
                    <a:pt x="738251" y="899922"/>
                  </a:lnTo>
                  <a:cubicBezTo>
                    <a:pt x="827532" y="899922"/>
                    <a:pt x="899922" y="827532"/>
                    <a:pt x="899922" y="738251"/>
                  </a:cubicBezTo>
                  <a:lnTo>
                    <a:pt x="899922" y="174371"/>
                  </a:lnTo>
                  <a:lnTo>
                    <a:pt x="906272" y="174371"/>
                  </a:lnTo>
                  <a:lnTo>
                    <a:pt x="899922" y="174371"/>
                  </a:lnTo>
                  <a:cubicBezTo>
                    <a:pt x="899922" y="85090"/>
                    <a:pt x="827532" y="12700"/>
                    <a:pt x="738251" y="12700"/>
                  </a:cubicBezTo>
                  <a:lnTo>
                    <a:pt x="174371" y="12700"/>
                  </a:lnTo>
                  <a:lnTo>
                    <a:pt x="174371" y="6350"/>
                  </a:lnTo>
                  <a:lnTo>
                    <a:pt x="174371" y="12700"/>
                  </a:lnTo>
                  <a:cubicBezTo>
                    <a:pt x="85090" y="12700"/>
                    <a:pt x="12700" y="85090"/>
                    <a:pt x="12700" y="174371"/>
                  </a:cubicBezTo>
                  <a:close/>
                </a:path>
              </a:pathLst>
            </a:custGeom>
            <a:solidFill>
              <a:srgbClr val="6D9121"/>
            </a:solidFill>
          </p:spPr>
        </p:sp>
      </p:grpSp>
      <p:sp>
        <p:nvSpPr>
          <p:cNvPr name="TextBox 11" id="11"/>
          <p:cNvSpPr txBox="true"/>
          <p:nvPr/>
        </p:nvSpPr>
        <p:spPr>
          <a:xfrm rot="0">
            <a:off x="9024862" y="3787528"/>
            <a:ext cx="238125" cy="411956"/>
          </a:xfrm>
          <a:prstGeom prst="rect">
            <a:avLst/>
          </a:prstGeom>
        </p:spPr>
        <p:txBody>
          <a:bodyPr anchor="t" rtlCol="false" tIns="0" lIns="0" bIns="0" rIns="0">
            <a:spAutoFit/>
          </a:bodyPr>
          <a:lstStyle/>
          <a:p>
            <a:pPr algn="ctr">
              <a:lnSpc>
                <a:spcPts val="3500"/>
              </a:lnSpc>
            </a:pPr>
            <a:r>
              <a:rPr lang="en-US" sz="3500" b="true">
                <a:solidFill>
                  <a:srgbClr val="FFFFFF"/>
                </a:solidFill>
                <a:latin typeface="Arimo Bold"/>
                <a:ea typeface="Arimo Bold"/>
                <a:cs typeface="Arimo Bold"/>
                <a:sym typeface="Arimo Bold"/>
              </a:rPr>
              <a:t>1</a:t>
            </a:r>
          </a:p>
        </p:txBody>
      </p:sp>
      <p:sp>
        <p:nvSpPr>
          <p:cNvPr name="TextBox 12" id="12"/>
          <p:cNvSpPr txBox="true"/>
          <p:nvPr/>
        </p:nvSpPr>
        <p:spPr>
          <a:xfrm rot="0">
            <a:off x="2047577" y="3570982"/>
            <a:ext cx="5446514" cy="497384"/>
          </a:xfrm>
          <a:prstGeom prst="rect">
            <a:avLst/>
          </a:prstGeom>
        </p:spPr>
        <p:txBody>
          <a:bodyPr anchor="t" rtlCol="false" tIns="0" lIns="0" bIns="0" rIns="0">
            <a:spAutoFit/>
          </a:bodyPr>
          <a:lstStyle/>
          <a:p>
            <a:pPr algn="r">
              <a:lnSpc>
                <a:spcPts val="3687"/>
              </a:lnSpc>
            </a:pPr>
            <a:r>
              <a:rPr lang="en-US" sz="2937" b="true">
                <a:solidFill>
                  <a:srgbClr val="D7E5D8"/>
                </a:solidFill>
                <a:latin typeface="Arimo Bold"/>
                <a:ea typeface="Arimo Bold"/>
                <a:cs typeface="Arimo Bold"/>
                <a:sym typeface="Arimo Bold"/>
              </a:rPr>
              <a:t>Traditional Meters</a:t>
            </a:r>
          </a:p>
        </p:txBody>
      </p:sp>
      <p:sp>
        <p:nvSpPr>
          <p:cNvPr name="TextBox 13" id="13"/>
          <p:cNvSpPr txBox="true"/>
          <p:nvPr/>
        </p:nvSpPr>
        <p:spPr>
          <a:xfrm rot="0">
            <a:off x="1049982" y="4133999"/>
            <a:ext cx="6444109" cy="1554212"/>
          </a:xfrm>
          <a:prstGeom prst="rect">
            <a:avLst/>
          </a:prstGeom>
        </p:spPr>
        <p:txBody>
          <a:bodyPr anchor="t" rtlCol="false" tIns="0" lIns="0" bIns="0" rIns="0">
            <a:spAutoFit/>
          </a:bodyPr>
          <a:lstStyle/>
          <a:p>
            <a:pPr algn="r">
              <a:lnSpc>
                <a:spcPts val="3750"/>
              </a:lnSpc>
            </a:pPr>
            <a:r>
              <a:rPr lang="en-US" sz="2312">
                <a:solidFill>
                  <a:srgbClr val="D7E5D8"/>
                </a:solidFill>
                <a:latin typeface="Arimo"/>
                <a:ea typeface="Arimo"/>
                <a:cs typeface="Arimo"/>
                <a:sym typeface="Arimo"/>
              </a:rPr>
              <a:t>Traditional energy meters have limited functionality, relying on manual readings and lacking real-time data monitoring capabilities.</a:t>
            </a:r>
          </a:p>
        </p:txBody>
      </p:sp>
      <p:grpSp>
        <p:nvGrpSpPr>
          <p:cNvPr name="Group 14" id="14"/>
          <p:cNvGrpSpPr/>
          <p:nvPr/>
        </p:nvGrpSpPr>
        <p:grpSpPr>
          <a:xfrm rot="0">
            <a:off x="9443367" y="5455146"/>
            <a:ext cx="1049982" cy="38100"/>
            <a:chOff x="0" y="0"/>
            <a:chExt cx="1399977" cy="50800"/>
          </a:xfrm>
        </p:grpSpPr>
        <p:sp>
          <p:nvSpPr>
            <p:cNvPr name="Freeform 15" id="15"/>
            <p:cNvSpPr/>
            <p:nvPr/>
          </p:nvSpPr>
          <p:spPr>
            <a:xfrm flipH="false" flipV="false" rot="0">
              <a:off x="0" y="0"/>
              <a:ext cx="1399921" cy="50800"/>
            </a:xfrm>
            <a:custGeom>
              <a:avLst/>
              <a:gdLst/>
              <a:ahLst/>
              <a:cxnLst/>
              <a:rect r="r" b="b" t="t" l="l"/>
              <a:pathLst>
                <a:path h="50800" w="1399921">
                  <a:moveTo>
                    <a:pt x="0" y="25400"/>
                  </a:moveTo>
                  <a:cubicBezTo>
                    <a:pt x="0" y="11430"/>
                    <a:pt x="11430" y="0"/>
                    <a:pt x="25400" y="0"/>
                  </a:cubicBezTo>
                  <a:lnTo>
                    <a:pt x="1374521" y="0"/>
                  </a:lnTo>
                  <a:cubicBezTo>
                    <a:pt x="1388491" y="0"/>
                    <a:pt x="1399921" y="11430"/>
                    <a:pt x="1399921" y="25400"/>
                  </a:cubicBezTo>
                  <a:cubicBezTo>
                    <a:pt x="1399921" y="39370"/>
                    <a:pt x="1388491" y="50800"/>
                    <a:pt x="1374521" y="50800"/>
                  </a:cubicBezTo>
                  <a:lnTo>
                    <a:pt x="25400" y="50800"/>
                  </a:lnTo>
                  <a:cubicBezTo>
                    <a:pt x="11430" y="50800"/>
                    <a:pt x="0" y="39370"/>
                    <a:pt x="0" y="25400"/>
                  </a:cubicBezTo>
                  <a:close/>
                </a:path>
              </a:pathLst>
            </a:custGeom>
            <a:solidFill>
              <a:srgbClr val="6D9121"/>
            </a:solidFill>
          </p:spPr>
        </p:sp>
      </p:grpSp>
      <p:grpSp>
        <p:nvGrpSpPr>
          <p:cNvPr name="Group 16" id="16"/>
          <p:cNvGrpSpPr/>
          <p:nvPr/>
        </p:nvGrpSpPr>
        <p:grpSpPr>
          <a:xfrm rot="0">
            <a:off x="8801770" y="5132040"/>
            <a:ext cx="684460" cy="684460"/>
            <a:chOff x="0" y="0"/>
            <a:chExt cx="912613" cy="912613"/>
          </a:xfrm>
        </p:grpSpPr>
        <p:sp>
          <p:nvSpPr>
            <p:cNvPr name="Freeform 17" id="17"/>
            <p:cNvSpPr/>
            <p:nvPr/>
          </p:nvSpPr>
          <p:spPr>
            <a:xfrm flipH="false" flipV="false" rot="0">
              <a:off x="6350" y="6350"/>
              <a:ext cx="899922" cy="899922"/>
            </a:xfrm>
            <a:custGeom>
              <a:avLst/>
              <a:gdLst/>
              <a:ahLst/>
              <a:cxnLst/>
              <a:rect r="r" b="b" t="t" l="l"/>
              <a:pathLst>
                <a:path h="899922" w="899922">
                  <a:moveTo>
                    <a:pt x="0" y="168021"/>
                  </a:moveTo>
                  <a:cubicBezTo>
                    <a:pt x="0" y="75184"/>
                    <a:pt x="75184" y="0"/>
                    <a:pt x="168021" y="0"/>
                  </a:cubicBezTo>
                  <a:lnTo>
                    <a:pt x="731901" y="0"/>
                  </a:lnTo>
                  <a:cubicBezTo>
                    <a:pt x="824738" y="0"/>
                    <a:pt x="899922" y="75184"/>
                    <a:pt x="899922" y="168021"/>
                  </a:cubicBezTo>
                  <a:lnTo>
                    <a:pt x="899922" y="731901"/>
                  </a:lnTo>
                  <a:cubicBezTo>
                    <a:pt x="899922" y="824738"/>
                    <a:pt x="824738" y="899922"/>
                    <a:pt x="731901" y="899922"/>
                  </a:cubicBezTo>
                  <a:lnTo>
                    <a:pt x="168021" y="899922"/>
                  </a:lnTo>
                  <a:cubicBezTo>
                    <a:pt x="75184" y="899922"/>
                    <a:pt x="0" y="824738"/>
                    <a:pt x="0" y="731901"/>
                  </a:cubicBezTo>
                  <a:close/>
                </a:path>
              </a:pathLst>
            </a:custGeom>
            <a:solidFill>
              <a:srgbClr val="547808"/>
            </a:solidFill>
          </p:spPr>
        </p:sp>
        <p:sp>
          <p:nvSpPr>
            <p:cNvPr name="Freeform 18" id="18"/>
            <p:cNvSpPr/>
            <p:nvPr/>
          </p:nvSpPr>
          <p:spPr>
            <a:xfrm flipH="false" flipV="false" rot="0">
              <a:off x="0" y="0"/>
              <a:ext cx="912622" cy="912622"/>
            </a:xfrm>
            <a:custGeom>
              <a:avLst/>
              <a:gdLst/>
              <a:ahLst/>
              <a:cxnLst/>
              <a:rect r="r" b="b" t="t" l="l"/>
              <a:pathLst>
                <a:path h="912622" w="912622">
                  <a:moveTo>
                    <a:pt x="0" y="174371"/>
                  </a:moveTo>
                  <a:cubicBezTo>
                    <a:pt x="0" y="78105"/>
                    <a:pt x="78105" y="0"/>
                    <a:pt x="174371" y="0"/>
                  </a:cubicBezTo>
                  <a:lnTo>
                    <a:pt x="738251" y="0"/>
                  </a:lnTo>
                  <a:lnTo>
                    <a:pt x="738251" y="6350"/>
                  </a:lnTo>
                  <a:lnTo>
                    <a:pt x="738251" y="0"/>
                  </a:lnTo>
                  <a:lnTo>
                    <a:pt x="738251" y="6350"/>
                  </a:lnTo>
                  <a:lnTo>
                    <a:pt x="738251" y="0"/>
                  </a:lnTo>
                  <a:cubicBezTo>
                    <a:pt x="834517" y="0"/>
                    <a:pt x="912622" y="78105"/>
                    <a:pt x="912622" y="174371"/>
                  </a:cubicBezTo>
                  <a:lnTo>
                    <a:pt x="912622" y="738251"/>
                  </a:lnTo>
                  <a:lnTo>
                    <a:pt x="906272" y="738251"/>
                  </a:lnTo>
                  <a:lnTo>
                    <a:pt x="912622" y="738251"/>
                  </a:lnTo>
                  <a:cubicBezTo>
                    <a:pt x="912622" y="834517"/>
                    <a:pt x="834517" y="912622"/>
                    <a:pt x="738251" y="912622"/>
                  </a:cubicBezTo>
                  <a:lnTo>
                    <a:pt x="738251" y="906272"/>
                  </a:lnTo>
                  <a:lnTo>
                    <a:pt x="738251" y="912622"/>
                  </a:lnTo>
                  <a:lnTo>
                    <a:pt x="174371" y="912622"/>
                  </a:lnTo>
                  <a:lnTo>
                    <a:pt x="174371" y="906272"/>
                  </a:lnTo>
                  <a:lnTo>
                    <a:pt x="174371" y="912622"/>
                  </a:lnTo>
                  <a:cubicBezTo>
                    <a:pt x="78105" y="912622"/>
                    <a:pt x="0" y="834517"/>
                    <a:pt x="0" y="738251"/>
                  </a:cubicBezTo>
                  <a:lnTo>
                    <a:pt x="0" y="174371"/>
                  </a:lnTo>
                  <a:lnTo>
                    <a:pt x="6350" y="174371"/>
                  </a:lnTo>
                  <a:lnTo>
                    <a:pt x="0" y="174371"/>
                  </a:lnTo>
                  <a:moveTo>
                    <a:pt x="12700" y="174371"/>
                  </a:moveTo>
                  <a:lnTo>
                    <a:pt x="12700" y="738251"/>
                  </a:lnTo>
                  <a:lnTo>
                    <a:pt x="6350" y="738251"/>
                  </a:lnTo>
                  <a:lnTo>
                    <a:pt x="12700" y="738251"/>
                  </a:lnTo>
                  <a:cubicBezTo>
                    <a:pt x="12700" y="827532"/>
                    <a:pt x="85090" y="899922"/>
                    <a:pt x="174371" y="899922"/>
                  </a:cubicBezTo>
                  <a:lnTo>
                    <a:pt x="738251" y="899922"/>
                  </a:lnTo>
                  <a:cubicBezTo>
                    <a:pt x="827532" y="899922"/>
                    <a:pt x="899922" y="827532"/>
                    <a:pt x="899922" y="738251"/>
                  </a:cubicBezTo>
                  <a:lnTo>
                    <a:pt x="899922" y="174371"/>
                  </a:lnTo>
                  <a:lnTo>
                    <a:pt x="906272" y="174371"/>
                  </a:lnTo>
                  <a:lnTo>
                    <a:pt x="899922" y="174371"/>
                  </a:lnTo>
                  <a:cubicBezTo>
                    <a:pt x="899922" y="85090"/>
                    <a:pt x="827532" y="12700"/>
                    <a:pt x="738251" y="12700"/>
                  </a:cubicBezTo>
                  <a:lnTo>
                    <a:pt x="174371" y="12700"/>
                  </a:lnTo>
                  <a:lnTo>
                    <a:pt x="174371" y="6350"/>
                  </a:lnTo>
                  <a:lnTo>
                    <a:pt x="174371" y="12700"/>
                  </a:lnTo>
                  <a:cubicBezTo>
                    <a:pt x="85090" y="12700"/>
                    <a:pt x="12700" y="85090"/>
                    <a:pt x="12700" y="174371"/>
                  </a:cubicBezTo>
                  <a:close/>
                </a:path>
              </a:pathLst>
            </a:custGeom>
            <a:solidFill>
              <a:srgbClr val="6D9121"/>
            </a:solidFill>
          </p:spPr>
        </p:sp>
      </p:grpSp>
      <p:sp>
        <p:nvSpPr>
          <p:cNvPr name="TextBox 19" id="19"/>
          <p:cNvSpPr txBox="true"/>
          <p:nvPr/>
        </p:nvSpPr>
        <p:spPr>
          <a:xfrm rot="0">
            <a:off x="8918302" y="5287268"/>
            <a:ext cx="451396" cy="411956"/>
          </a:xfrm>
          <a:prstGeom prst="rect">
            <a:avLst/>
          </a:prstGeom>
        </p:spPr>
        <p:txBody>
          <a:bodyPr anchor="t" rtlCol="false" tIns="0" lIns="0" bIns="0" rIns="0">
            <a:spAutoFit/>
          </a:bodyPr>
          <a:lstStyle/>
          <a:p>
            <a:pPr algn="ctr">
              <a:lnSpc>
                <a:spcPts val="3500"/>
              </a:lnSpc>
            </a:pPr>
            <a:r>
              <a:rPr lang="en-US" sz="3500" b="true">
                <a:solidFill>
                  <a:srgbClr val="FFFFFF"/>
                </a:solidFill>
                <a:latin typeface="Arimo Bold"/>
                <a:ea typeface="Arimo Bold"/>
                <a:cs typeface="Arimo Bold"/>
                <a:sym typeface="Arimo Bold"/>
              </a:rPr>
              <a:t>2</a:t>
            </a:r>
          </a:p>
        </p:txBody>
      </p:sp>
      <p:sp>
        <p:nvSpPr>
          <p:cNvPr name="TextBox 20" id="20"/>
          <p:cNvSpPr txBox="true"/>
          <p:nvPr/>
        </p:nvSpPr>
        <p:spPr>
          <a:xfrm rot="0">
            <a:off x="10793909" y="5070723"/>
            <a:ext cx="5905054" cy="497384"/>
          </a:xfrm>
          <a:prstGeom prst="rect">
            <a:avLst/>
          </a:prstGeom>
        </p:spPr>
        <p:txBody>
          <a:bodyPr anchor="t" rtlCol="false" tIns="0" lIns="0" bIns="0" rIns="0">
            <a:spAutoFit/>
          </a:bodyPr>
          <a:lstStyle/>
          <a:p>
            <a:pPr algn="l">
              <a:lnSpc>
                <a:spcPts val="3687"/>
              </a:lnSpc>
            </a:pPr>
            <a:r>
              <a:rPr lang="en-US" sz="2937" b="true">
                <a:solidFill>
                  <a:srgbClr val="D7E5D8"/>
                </a:solidFill>
                <a:latin typeface="Arimo Bold"/>
                <a:ea typeface="Arimo Bold"/>
                <a:cs typeface="Arimo Bold"/>
                <a:sym typeface="Arimo Bold"/>
              </a:rPr>
              <a:t>IoT-Based Solutions</a:t>
            </a:r>
          </a:p>
        </p:txBody>
      </p:sp>
      <p:sp>
        <p:nvSpPr>
          <p:cNvPr name="TextBox 21" id="21"/>
          <p:cNvSpPr txBox="true"/>
          <p:nvPr/>
        </p:nvSpPr>
        <p:spPr>
          <a:xfrm rot="0">
            <a:off x="10793909" y="5633740"/>
            <a:ext cx="6444109" cy="1554212"/>
          </a:xfrm>
          <a:prstGeom prst="rect">
            <a:avLst/>
          </a:prstGeom>
        </p:spPr>
        <p:txBody>
          <a:bodyPr anchor="t" rtlCol="false" tIns="0" lIns="0" bIns="0" rIns="0">
            <a:spAutoFit/>
          </a:bodyPr>
          <a:lstStyle/>
          <a:p>
            <a:pPr algn="l">
              <a:lnSpc>
                <a:spcPts val="3750"/>
              </a:lnSpc>
            </a:pPr>
            <a:r>
              <a:rPr lang="en-US" sz="2312">
                <a:solidFill>
                  <a:srgbClr val="D7E5D8"/>
                </a:solidFill>
                <a:latin typeface="Arimo"/>
                <a:ea typeface="Arimo"/>
                <a:cs typeface="Arimo"/>
                <a:sym typeface="Arimo"/>
              </a:rPr>
              <a:t>Advanced smart meter designs leverage IoT technologies, integrating various sensors and enabling cloud-based data analytics.</a:t>
            </a:r>
          </a:p>
        </p:txBody>
      </p:sp>
      <p:grpSp>
        <p:nvGrpSpPr>
          <p:cNvPr name="Group 22" id="22"/>
          <p:cNvGrpSpPr/>
          <p:nvPr/>
        </p:nvGrpSpPr>
        <p:grpSpPr>
          <a:xfrm rot="0">
            <a:off x="7794650" y="6949231"/>
            <a:ext cx="1049982" cy="38100"/>
            <a:chOff x="0" y="0"/>
            <a:chExt cx="1399977" cy="50800"/>
          </a:xfrm>
        </p:grpSpPr>
        <p:sp>
          <p:nvSpPr>
            <p:cNvPr name="Freeform 23" id="23"/>
            <p:cNvSpPr/>
            <p:nvPr/>
          </p:nvSpPr>
          <p:spPr>
            <a:xfrm flipH="false" flipV="false" rot="0">
              <a:off x="0" y="0"/>
              <a:ext cx="1399921" cy="50800"/>
            </a:xfrm>
            <a:custGeom>
              <a:avLst/>
              <a:gdLst/>
              <a:ahLst/>
              <a:cxnLst/>
              <a:rect r="r" b="b" t="t" l="l"/>
              <a:pathLst>
                <a:path h="50800" w="1399921">
                  <a:moveTo>
                    <a:pt x="0" y="25400"/>
                  </a:moveTo>
                  <a:cubicBezTo>
                    <a:pt x="0" y="11430"/>
                    <a:pt x="11430" y="0"/>
                    <a:pt x="25400" y="0"/>
                  </a:cubicBezTo>
                  <a:lnTo>
                    <a:pt x="1374521" y="0"/>
                  </a:lnTo>
                  <a:cubicBezTo>
                    <a:pt x="1388491" y="0"/>
                    <a:pt x="1399921" y="11430"/>
                    <a:pt x="1399921" y="25400"/>
                  </a:cubicBezTo>
                  <a:cubicBezTo>
                    <a:pt x="1399921" y="39370"/>
                    <a:pt x="1388491" y="50800"/>
                    <a:pt x="1374521" y="50800"/>
                  </a:cubicBezTo>
                  <a:lnTo>
                    <a:pt x="25400" y="50800"/>
                  </a:lnTo>
                  <a:cubicBezTo>
                    <a:pt x="11430" y="50800"/>
                    <a:pt x="0" y="39370"/>
                    <a:pt x="0" y="25400"/>
                  </a:cubicBezTo>
                  <a:close/>
                </a:path>
              </a:pathLst>
            </a:custGeom>
            <a:solidFill>
              <a:srgbClr val="6D9121"/>
            </a:solidFill>
          </p:spPr>
        </p:sp>
      </p:grpSp>
      <p:grpSp>
        <p:nvGrpSpPr>
          <p:cNvPr name="Group 24" id="24"/>
          <p:cNvGrpSpPr/>
          <p:nvPr/>
        </p:nvGrpSpPr>
        <p:grpSpPr>
          <a:xfrm rot="0">
            <a:off x="8801770" y="6626126"/>
            <a:ext cx="684460" cy="684460"/>
            <a:chOff x="0" y="0"/>
            <a:chExt cx="912613" cy="912613"/>
          </a:xfrm>
        </p:grpSpPr>
        <p:sp>
          <p:nvSpPr>
            <p:cNvPr name="Freeform 25" id="25"/>
            <p:cNvSpPr/>
            <p:nvPr/>
          </p:nvSpPr>
          <p:spPr>
            <a:xfrm flipH="false" flipV="false" rot="0">
              <a:off x="6350" y="6350"/>
              <a:ext cx="899922" cy="899922"/>
            </a:xfrm>
            <a:custGeom>
              <a:avLst/>
              <a:gdLst/>
              <a:ahLst/>
              <a:cxnLst/>
              <a:rect r="r" b="b" t="t" l="l"/>
              <a:pathLst>
                <a:path h="899922" w="899922">
                  <a:moveTo>
                    <a:pt x="0" y="168021"/>
                  </a:moveTo>
                  <a:cubicBezTo>
                    <a:pt x="0" y="75184"/>
                    <a:pt x="75184" y="0"/>
                    <a:pt x="168021" y="0"/>
                  </a:cubicBezTo>
                  <a:lnTo>
                    <a:pt x="731901" y="0"/>
                  </a:lnTo>
                  <a:cubicBezTo>
                    <a:pt x="824738" y="0"/>
                    <a:pt x="899922" y="75184"/>
                    <a:pt x="899922" y="168021"/>
                  </a:cubicBezTo>
                  <a:lnTo>
                    <a:pt x="899922" y="731901"/>
                  </a:lnTo>
                  <a:cubicBezTo>
                    <a:pt x="899922" y="824738"/>
                    <a:pt x="824738" y="899922"/>
                    <a:pt x="731901" y="899922"/>
                  </a:cubicBezTo>
                  <a:lnTo>
                    <a:pt x="168021" y="899922"/>
                  </a:lnTo>
                  <a:cubicBezTo>
                    <a:pt x="75184" y="899922"/>
                    <a:pt x="0" y="824738"/>
                    <a:pt x="0" y="731901"/>
                  </a:cubicBezTo>
                  <a:close/>
                </a:path>
              </a:pathLst>
            </a:custGeom>
            <a:solidFill>
              <a:srgbClr val="547808"/>
            </a:solidFill>
          </p:spPr>
        </p:sp>
        <p:sp>
          <p:nvSpPr>
            <p:cNvPr name="Freeform 26" id="26"/>
            <p:cNvSpPr/>
            <p:nvPr/>
          </p:nvSpPr>
          <p:spPr>
            <a:xfrm flipH="false" flipV="false" rot="0">
              <a:off x="0" y="0"/>
              <a:ext cx="912622" cy="912622"/>
            </a:xfrm>
            <a:custGeom>
              <a:avLst/>
              <a:gdLst/>
              <a:ahLst/>
              <a:cxnLst/>
              <a:rect r="r" b="b" t="t" l="l"/>
              <a:pathLst>
                <a:path h="912622" w="912622">
                  <a:moveTo>
                    <a:pt x="0" y="174371"/>
                  </a:moveTo>
                  <a:cubicBezTo>
                    <a:pt x="0" y="78105"/>
                    <a:pt x="78105" y="0"/>
                    <a:pt x="174371" y="0"/>
                  </a:cubicBezTo>
                  <a:lnTo>
                    <a:pt x="738251" y="0"/>
                  </a:lnTo>
                  <a:lnTo>
                    <a:pt x="738251" y="6350"/>
                  </a:lnTo>
                  <a:lnTo>
                    <a:pt x="738251" y="0"/>
                  </a:lnTo>
                  <a:lnTo>
                    <a:pt x="738251" y="6350"/>
                  </a:lnTo>
                  <a:lnTo>
                    <a:pt x="738251" y="0"/>
                  </a:lnTo>
                  <a:cubicBezTo>
                    <a:pt x="834517" y="0"/>
                    <a:pt x="912622" y="78105"/>
                    <a:pt x="912622" y="174371"/>
                  </a:cubicBezTo>
                  <a:lnTo>
                    <a:pt x="912622" y="738251"/>
                  </a:lnTo>
                  <a:lnTo>
                    <a:pt x="906272" y="738251"/>
                  </a:lnTo>
                  <a:lnTo>
                    <a:pt x="912622" y="738251"/>
                  </a:lnTo>
                  <a:cubicBezTo>
                    <a:pt x="912622" y="834517"/>
                    <a:pt x="834517" y="912622"/>
                    <a:pt x="738251" y="912622"/>
                  </a:cubicBezTo>
                  <a:lnTo>
                    <a:pt x="738251" y="906272"/>
                  </a:lnTo>
                  <a:lnTo>
                    <a:pt x="738251" y="912622"/>
                  </a:lnTo>
                  <a:lnTo>
                    <a:pt x="174371" y="912622"/>
                  </a:lnTo>
                  <a:lnTo>
                    <a:pt x="174371" y="906272"/>
                  </a:lnTo>
                  <a:lnTo>
                    <a:pt x="174371" y="912622"/>
                  </a:lnTo>
                  <a:cubicBezTo>
                    <a:pt x="78105" y="912622"/>
                    <a:pt x="0" y="834517"/>
                    <a:pt x="0" y="738251"/>
                  </a:cubicBezTo>
                  <a:lnTo>
                    <a:pt x="0" y="174371"/>
                  </a:lnTo>
                  <a:lnTo>
                    <a:pt x="6350" y="174371"/>
                  </a:lnTo>
                  <a:lnTo>
                    <a:pt x="0" y="174371"/>
                  </a:lnTo>
                  <a:moveTo>
                    <a:pt x="12700" y="174371"/>
                  </a:moveTo>
                  <a:lnTo>
                    <a:pt x="12700" y="738251"/>
                  </a:lnTo>
                  <a:lnTo>
                    <a:pt x="6350" y="738251"/>
                  </a:lnTo>
                  <a:lnTo>
                    <a:pt x="12700" y="738251"/>
                  </a:lnTo>
                  <a:cubicBezTo>
                    <a:pt x="12700" y="827532"/>
                    <a:pt x="85090" y="899922"/>
                    <a:pt x="174371" y="899922"/>
                  </a:cubicBezTo>
                  <a:lnTo>
                    <a:pt x="738251" y="899922"/>
                  </a:lnTo>
                  <a:cubicBezTo>
                    <a:pt x="827532" y="899922"/>
                    <a:pt x="899922" y="827532"/>
                    <a:pt x="899922" y="738251"/>
                  </a:cubicBezTo>
                  <a:lnTo>
                    <a:pt x="899922" y="174371"/>
                  </a:lnTo>
                  <a:lnTo>
                    <a:pt x="906272" y="174371"/>
                  </a:lnTo>
                  <a:lnTo>
                    <a:pt x="899922" y="174371"/>
                  </a:lnTo>
                  <a:cubicBezTo>
                    <a:pt x="899922" y="85090"/>
                    <a:pt x="827532" y="12700"/>
                    <a:pt x="738251" y="12700"/>
                  </a:cubicBezTo>
                  <a:lnTo>
                    <a:pt x="174371" y="12700"/>
                  </a:lnTo>
                  <a:lnTo>
                    <a:pt x="174371" y="6350"/>
                  </a:lnTo>
                  <a:lnTo>
                    <a:pt x="174371" y="12700"/>
                  </a:lnTo>
                  <a:cubicBezTo>
                    <a:pt x="85090" y="12700"/>
                    <a:pt x="12700" y="85090"/>
                    <a:pt x="12700" y="174371"/>
                  </a:cubicBezTo>
                  <a:close/>
                </a:path>
              </a:pathLst>
            </a:custGeom>
            <a:solidFill>
              <a:srgbClr val="6D9121"/>
            </a:solidFill>
          </p:spPr>
        </p:sp>
      </p:grpSp>
      <p:sp>
        <p:nvSpPr>
          <p:cNvPr name="TextBox 27" id="27"/>
          <p:cNvSpPr txBox="true"/>
          <p:nvPr/>
        </p:nvSpPr>
        <p:spPr>
          <a:xfrm rot="0">
            <a:off x="8906545" y="6781354"/>
            <a:ext cx="474761" cy="411956"/>
          </a:xfrm>
          <a:prstGeom prst="rect">
            <a:avLst/>
          </a:prstGeom>
        </p:spPr>
        <p:txBody>
          <a:bodyPr anchor="t" rtlCol="false" tIns="0" lIns="0" bIns="0" rIns="0">
            <a:spAutoFit/>
          </a:bodyPr>
          <a:lstStyle/>
          <a:p>
            <a:pPr algn="ctr">
              <a:lnSpc>
                <a:spcPts val="3500"/>
              </a:lnSpc>
            </a:pPr>
            <a:r>
              <a:rPr lang="en-US" sz="3500" b="true">
                <a:solidFill>
                  <a:srgbClr val="FFFFFF"/>
                </a:solidFill>
                <a:latin typeface="Arimo Bold"/>
                <a:ea typeface="Arimo Bold"/>
                <a:cs typeface="Arimo Bold"/>
                <a:sym typeface="Arimo Bold"/>
              </a:rPr>
              <a:t>3</a:t>
            </a:r>
          </a:p>
        </p:txBody>
      </p:sp>
      <p:sp>
        <p:nvSpPr>
          <p:cNvPr name="TextBox 28" id="28"/>
          <p:cNvSpPr txBox="true"/>
          <p:nvPr/>
        </p:nvSpPr>
        <p:spPr>
          <a:xfrm rot="0">
            <a:off x="2901554" y="6564809"/>
            <a:ext cx="4592539" cy="497384"/>
          </a:xfrm>
          <a:prstGeom prst="rect">
            <a:avLst/>
          </a:prstGeom>
        </p:spPr>
        <p:txBody>
          <a:bodyPr anchor="t" rtlCol="false" tIns="0" lIns="0" bIns="0" rIns="0">
            <a:spAutoFit/>
          </a:bodyPr>
          <a:lstStyle/>
          <a:p>
            <a:pPr algn="r">
              <a:lnSpc>
                <a:spcPts val="3687"/>
              </a:lnSpc>
            </a:pPr>
            <a:r>
              <a:rPr lang="en-US" sz="2937" b="true">
                <a:solidFill>
                  <a:srgbClr val="D7E5D8"/>
                </a:solidFill>
                <a:latin typeface="Arimo Bold"/>
                <a:ea typeface="Arimo Bold"/>
                <a:cs typeface="Arimo Bold"/>
                <a:sym typeface="Arimo Bold"/>
              </a:rPr>
              <a:t>Identified Gaps</a:t>
            </a:r>
          </a:p>
        </p:txBody>
      </p:sp>
      <p:sp>
        <p:nvSpPr>
          <p:cNvPr name="TextBox 29" id="29"/>
          <p:cNvSpPr txBox="true"/>
          <p:nvPr/>
        </p:nvSpPr>
        <p:spPr>
          <a:xfrm rot="0">
            <a:off x="1049982" y="7127825"/>
            <a:ext cx="6444109" cy="2034182"/>
          </a:xfrm>
          <a:prstGeom prst="rect">
            <a:avLst/>
          </a:prstGeom>
        </p:spPr>
        <p:txBody>
          <a:bodyPr anchor="t" rtlCol="false" tIns="0" lIns="0" bIns="0" rIns="0">
            <a:spAutoFit/>
          </a:bodyPr>
          <a:lstStyle/>
          <a:p>
            <a:pPr algn="r">
              <a:lnSpc>
                <a:spcPts val="3750"/>
              </a:lnSpc>
            </a:pPr>
            <a:r>
              <a:rPr lang="en-US" sz="2312">
                <a:solidFill>
                  <a:srgbClr val="D7E5D8"/>
                </a:solidFill>
                <a:latin typeface="Arimo"/>
                <a:ea typeface="Arimo"/>
                <a:cs typeface="Arimo"/>
                <a:sym typeface="Arimo"/>
              </a:rPr>
              <a:t>Despite progress, there is still a need for more comprehensive smart meter features, including advanced fault detection and deeper data integration.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80046" y="855166"/>
            <a:ext cx="16127909" cy="973138"/>
          </a:xfrm>
          <a:prstGeom prst="rect">
            <a:avLst/>
          </a:prstGeom>
        </p:spPr>
        <p:txBody>
          <a:bodyPr anchor="t" rtlCol="false" tIns="0" lIns="0" bIns="0" rIns="0">
            <a:spAutoFit/>
          </a:bodyPr>
          <a:lstStyle/>
          <a:p>
            <a:pPr algn="ctr">
              <a:lnSpc>
                <a:spcPts val="7562"/>
              </a:lnSpc>
            </a:pPr>
            <a:r>
              <a:rPr lang="en-US" sz="6062" b="true">
                <a:solidFill>
                  <a:srgbClr val="F0F4F1"/>
                </a:solidFill>
                <a:latin typeface="Arimo Bold"/>
                <a:ea typeface="Arimo Bold"/>
                <a:cs typeface="Arimo Bold"/>
                <a:sym typeface="Arimo Bold"/>
              </a:rPr>
              <a:t>Key Features of the Smart Energy Meter</a:t>
            </a:r>
          </a:p>
        </p:txBody>
      </p:sp>
      <p:grpSp>
        <p:nvGrpSpPr>
          <p:cNvPr name="Group 4" id="4"/>
          <p:cNvGrpSpPr/>
          <p:nvPr/>
        </p:nvGrpSpPr>
        <p:grpSpPr>
          <a:xfrm rot="0">
            <a:off x="1070521" y="2808535"/>
            <a:ext cx="7928819" cy="2822972"/>
            <a:chOff x="0" y="0"/>
            <a:chExt cx="10571758" cy="3763963"/>
          </a:xfrm>
        </p:grpSpPr>
        <p:sp>
          <p:nvSpPr>
            <p:cNvPr name="Freeform 5" id="5"/>
            <p:cNvSpPr/>
            <p:nvPr/>
          </p:nvSpPr>
          <p:spPr>
            <a:xfrm flipH="false" flipV="false" rot="0">
              <a:off x="12700" y="12700"/>
              <a:ext cx="10546334" cy="3738626"/>
            </a:xfrm>
            <a:custGeom>
              <a:avLst/>
              <a:gdLst/>
              <a:ahLst/>
              <a:cxnLst/>
              <a:rect r="r" b="b" t="t" l="l"/>
              <a:pathLst>
                <a:path h="3738626" w="10546334">
                  <a:moveTo>
                    <a:pt x="0" y="172847"/>
                  </a:moveTo>
                  <a:cubicBezTo>
                    <a:pt x="0" y="77343"/>
                    <a:pt x="77724" y="0"/>
                    <a:pt x="173609" y="0"/>
                  </a:cubicBezTo>
                  <a:lnTo>
                    <a:pt x="10372725" y="0"/>
                  </a:lnTo>
                  <a:cubicBezTo>
                    <a:pt x="10468610" y="0"/>
                    <a:pt x="10546334" y="77343"/>
                    <a:pt x="10546334" y="172847"/>
                  </a:cubicBezTo>
                  <a:lnTo>
                    <a:pt x="10546334" y="3565779"/>
                  </a:lnTo>
                  <a:cubicBezTo>
                    <a:pt x="10546334" y="3661283"/>
                    <a:pt x="10468610" y="3738626"/>
                    <a:pt x="10372725" y="3738626"/>
                  </a:cubicBezTo>
                  <a:lnTo>
                    <a:pt x="173609" y="3738626"/>
                  </a:lnTo>
                  <a:cubicBezTo>
                    <a:pt x="77724" y="3738626"/>
                    <a:pt x="0" y="3661156"/>
                    <a:pt x="0" y="3565779"/>
                  </a:cubicBezTo>
                  <a:close/>
                </a:path>
              </a:pathLst>
            </a:custGeom>
            <a:solidFill>
              <a:srgbClr val="547808">
                <a:alpha val="62745"/>
              </a:srgbClr>
            </a:solidFill>
          </p:spPr>
        </p:sp>
        <p:sp>
          <p:nvSpPr>
            <p:cNvPr name="Freeform 6" id="6"/>
            <p:cNvSpPr/>
            <p:nvPr/>
          </p:nvSpPr>
          <p:spPr>
            <a:xfrm flipH="false" flipV="false" rot="0">
              <a:off x="0" y="0"/>
              <a:ext cx="10571734" cy="3764026"/>
            </a:xfrm>
            <a:custGeom>
              <a:avLst/>
              <a:gdLst/>
              <a:ahLst/>
              <a:cxnLst/>
              <a:rect r="r" b="b" t="t" l="l"/>
              <a:pathLst>
                <a:path h="3764026" w="10571734">
                  <a:moveTo>
                    <a:pt x="0" y="185547"/>
                  </a:moveTo>
                  <a:cubicBezTo>
                    <a:pt x="0" y="83058"/>
                    <a:pt x="83439" y="0"/>
                    <a:pt x="186309" y="0"/>
                  </a:cubicBezTo>
                  <a:lnTo>
                    <a:pt x="10385425" y="0"/>
                  </a:lnTo>
                  <a:lnTo>
                    <a:pt x="10385425" y="12700"/>
                  </a:lnTo>
                  <a:lnTo>
                    <a:pt x="10385425" y="0"/>
                  </a:lnTo>
                  <a:cubicBezTo>
                    <a:pt x="10488295" y="0"/>
                    <a:pt x="10571734" y="83058"/>
                    <a:pt x="10571734" y="185547"/>
                  </a:cubicBezTo>
                  <a:lnTo>
                    <a:pt x="10559034" y="185547"/>
                  </a:lnTo>
                  <a:lnTo>
                    <a:pt x="10571734" y="185547"/>
                  </a:lnTo>
                  <a:lnTo>
                    <a:pt x="10571734" y="3578479"/>
                  </a:lnTo>
                  <a:lnTo>
                    <a:pt x="10559034" y="3578479"/>
                  </a:lnTo>
                  <a:lnTo>
                    <a:pt x="10571734" y="3578479"/>
                  </a:lnTo>
                  <a:cubicBezTo>
                    <a:pt x="10571734" y="3680968"/>
                    <a:pt x="10488295" y="3764026"/>
                    <a:pt x="10385425" y="3764026"/>
                  </a:cubicBezTo>
                  <a:lnTo>
                    <a:pt x="10385425" y="3751326"/>
                  </a:lnTo>
                  <a:lnTo>
                    <a:pt x="10385425" y="3764026"/>
                  </a:lnTo>
                  <a:lnTo>
                    <a:pt x="186309" y="3764026"/>
                  </a:lnTo>
                  <a:lnTo>
                    <a:pt x="186309" y="3751326"/>
                  </a:lnTo>
                  <a:lnTo>
                    <a:pt x="186309" y="3764026"/>
                  </a:lnTo>
                  <a:cubicBezTo>
                    <a:pt x="83439" y="3764026"/>
                    <a:pt x="0" y="3680968"/>
                    <a:pt x="0" y="3578479"/>
                  </a:cubicBezTo>
                  <a:lnTo>
                    <a:pt x="0" y="185547"/>
                  </a:lnTo>
                  <a:lnTo>
                    <a:pt x="12700" y="185547"/>
                  </a:lnTo>
                  <a:lnTo>
                    <a:pt x="0" y="185547"/>
                  </a:lnTo>
                  <a:moveTo>
                    <a:pt x="25400" y="185547"/>
                  </a:moveTo>
                  <a:lnTo>
                    <a:pt x="25400" y="3578479"/>
                  </a:lnTo>
                  <a:lnTo>
                    <a:pt x="12700" y="3578479"/>
                  </a:lnTo>
                  <a:lnTo>
                    <a:pt x="25400" y="3578479"/>
                  </a:lnTo>
                  <a:cubicBezTo>
                    <a:pt x="25400" y="3666871"/>
                    <a:pt x="97409" y="3738626"/>
                    <a:pt x="186309" y="3738626"/>
                  </a:cubicBezTo>
                  <a:lnTo>
                    <a:pt x="10385425" y="3738626"/>
                  </a:lnTo>
                  <a:cubicBezTo>
                    <a:pt x="10474325" y="3738626"/>
                    <a:pt x="10546334" y="3666871"/>
                    <a:pt x="10546334" y="3578479"/>
                  </a:cubicBezTo>
                  <a:lnTo>
                    <a:pt x="10546334" y="185547"/>
                  </a:lnTo>
                  <a:cubicBezTo>
                    <a:pt x="10546334" y="97155"/>
                    <a:pt x="10474325" y="25400"/>
                    <a:pt x="10385425" y="25400"/>
                  </a:cubicBezTo>
                  <a:lnTo>
                    <a:pt x="186309" y="25400"/>
                  </a:lnTo>
                  <a:lnTo>
                    <a:pt x="186309" y="12700"/>
                  </a:lnTo>
                  <a:lnTo>
                    <a:pt x="186309" y="25400"/>
                  </a:lnTo>
                  <a:cubicBezTo>
                    <a:pt x="97409" y="25400"/>
                    <a:pt x="25400" y="97155"/>
                    <a:pt x="25400" y="185547"/>
                  </a:cubicBezTo>
                  <a:close/>
                </a:path>
              </a:pathLst>
            </a:custGeom>
            <a:solidFill>
              <a:srgbClr val="6D9121">
                <a:alpha val="62745"/>
              </a:srgbClr>
            </a:solidFill>
          </p:spPr>
        </p:sp>
      </p:grpSp>
      <p:sp>
        <p:nvSpPr>
          <p:cNvPr name="TextBox 7" id="7"/>
          <p:cNvSpPr txBox="true"/>
          <p:nvPr/>
        </p:nvSpPr>
        <p:spPr>
          <a:xfrm rot="0">
            <a:off x="1407616" y="3117056"/>
            <a:ext cx="4417814" cy="510779"/>
          </a:xfrm>
          <a:prstGeom prst="rect">
            <a:avLst/>
          </a:prstGeom>
        </p:spPr>
        <p:txBody>
          <a:bodyPr anchor="t" rtlCol="false" tIns="0" lIns="0" bIns="0" rIns="0">
            <a:spAutoFit/>
          </a:bodyPr>
          <a:lstStyle/>
          <a:p>
            <a:pPr algn="l">
              <a:lnSpc>
                <a:spcPts val="3749"/>
              </a:lnSpc>
            </a:pPr>
            <a:r>
              <a:rPr lang="en-US" sz="3000" b="true">
                <a:solidFill>
                  <a:srgbClr val="FFFFFF"/>
                </a:solidFill>
                <a:latin typeface="Arimo Bold"/>
                <a:ea typeface="Arimo Bold"/>
                <a:cs typeface="Arimo Bold"/>
                <a:sym typeface="Arimo Bold"/>
              </a:rPr>
              <a:t>Line Switching</a:t>
            </a:r>
          </a:p>
        </p:txBody>
      </p:sp>
      <p:sp>
        <p:nvSpPr>
          <p:cNvPr name="TextBox 8" id="8"/>
          <p:cNvSpPr txBox="true"/>
          <p:nvPr/>
        </p:nvSpPr>
        <p:spPr>
          <a:xfrm rot="0">
            <a:off x="1407616" y="3708201"/>
            <a:ext cx="7254627" cy="1586210"/>
          </a:xfrm>
          <a:prstGeom prst="rect">
            <a:avLst/>
          </a:prstGeom>
        </p:spPr>
        <p:txBody>
          <a:bodyPr anchor="t" rtlCol="false" tIns="0" lIns="0" bIns="0" rIns="0">
            <a:spAutoFit/>
          </a:bodyPr>
          <a:lstStyle/>
          <a:p>
            <a:pPr algn="l">
              <a:lnSpc>
                <a:spcPts val="3875"/>
              </a:lnSpc>
            </a:pPr>
            <a:r>
              <a:rPr lang="en-US" sz="2375">
                <a:solidFill>
                  <a:srgbClr val="FFFFFF"/>
                </a:solidFill>
                <a:latin typeface="Arimo"/>
                <a:ea typeface="Arimo"/>
                <a:cs typeface="Arimo"/>
                <a:sym typeface="Arimo"/>
              </a:rPr>
              <a:t>Automatically switches between the main power line and a backup line to ensure continuous electricity supply.</a:t>
            </a:r>
          </a:p>
        </p:txBody>
      </p:sp>
      <p:grpSp>
        <p:nvGrpSpPr>
          <p:cNvPr name="Group 9" id="9"/>
          <p:cNvGrpSpPr/>
          <p:nvPr/>
        </p:nvGrpSpPr>
        <p:grpSpPr>
          <a:xfrm rot="0">
            <a:off x="9288810" y="2808535"/>
            <a:ext cx="7928819" cy="2822972"/>
            <a:chOff x="0" y="0"/>
            <a:chExt cx="10571758" cy="3763963"/>
          </a:xfrm>
        </p:grpSpPr>
        <p:sp>
          <p:nvSpPr>
            <p:cNvPr name="Freeform 10" id="10"/>
            <p:cNvSpPr/>
            <p:nvPr/>
          </p:nvSpPr>
          <p:spPr>
            <a:xfrm flipH="false" flipV="false" rot="0">
              <a:off x="12700" y="12700"/>
              <a:ext cx="10546334" cy="3738626"/>
            </a:xfrm>
            <a:custGeom>
              <a:avLst/>
              <a:gdLst/>
              <a:ahLst/>
              <a:cxnLst/>
              <a:rect r="r" b="b" t="t" l="l"/>
              <a:pathLst>
                <a:path h="3738626" w="10546334">
                  <a:moveTo>
                    <a:pt x="0" y="172847"/>
                  </a:moveTo>
                  <a:cubicBezTo>
                    <a:pt x="0" y="77343"/>
                    <a:pt x="77724" y="0"/>
                    <a:pt x="173609" y="0"/>
                  </a:cubicBezTo>
                  <a:lnTo>
                    <a:pt x="10372725" y="0"/>
                  </a:lnTo>
                  <a:cubicBezTo>
                    <a:pt x="10468610" y="0"/>
                    <a:pt x="10546334" y="77343"/>
                    <a:pt x="10546334" y="172847"/>
                  </a:cubicBezTo>
                  <a:lnTo>
                    <a:pt x="10546334" y="3565779"/>
                  </a:lnTo>
                  <a:cubicBezTo>
                    <a:pt x="10546334" y="3661283"/>
                    <a:pt x="10468610" y="3738626"/>
                    <a:pt x="10372725" y="3738626"/>
                  </a:cubicBezTo>
                  <a:lnTo>
                    <a:pt x="173609" y="3738626"/>
                  </a:lnTo>
                  <a:cubicBezTo>
                    <a:pt x="77724" y="3738626"/>
                    <a:pt x="0" y="3661156"/>
                    <a:pt x="0" y="3565779"/>
                  </a:cubicBezTo>
                  <a:close/>
                </a:path>
              </a:pathLst>
            </a:custGeom>
            <a:solidFill>
              <a:srgbClr val="547808">
                <a:alpha val="62745"/>
              </a:srgbClr>
            </a:solidFill>
          </p:spPr>
        </p:sp>
        <p:sp>
          <p:nvSpPr>
            <p:cNvPr name="Freeform 11" id="11"/>
            <p:cNvSpPr/>
            <p:nvPr/>
          </p:nvSpPr>
          <p:spPr>
            <a:xfrm flipH="false" flipV="false" rot="0">
              <a:off x="0" y="0"/>
              <a:ext cx="10571734" cy="3764026"/>
            </a:xfrm>
            <a:custGeom>
              <a:avLst/>
              <a:gdLst/>
              <a:ahLst/>
              <a:cxnLst/>
              <a:rect r="r" b="b" t="t" l="l"/>
              <a:pathLst>
                <a:path h="3764026" w="10571734">
                  <a:moveTo>
                    <a:pt x="0" y="185547"/>
                  </a:moveTo>
                  <a:cubicBezTo>
                    <a:pt x="0" y="83058"/>
                    <a:pt x="83439" y="0"/>
                    <a:pt x="186309" y="0"/>
                  </a:cubicBezTo>
                  <a:lnTo>
                    <a:pt x="10385425" y="0"/>
                  </a:lnTo>
                  <a:lnTo>
                    <a:pt x="10385425" y="12700"/>
                  </a:lnTo>
                  <a:lnTo>
                    <a:pt x="10385425" y="0"/>
                  </a:lnTo>
                  <a:cubicBezTo>
                    <a:pt x="10488295" y="0"/>
                    <a:pt x="10571734" y="83058"/>
                    <a:pt x="10571734" y="185547"/>
                  </a:cubicBezTo>
                  <a:lnTo>
                    <a:pt x="10559034" y="185547"/>
                  </a:lnTo>
                  <a:lnTo>
                    <a:pt x="10571734" y="185547"/>
                  </a:lnTo>
                  <a:lnTo>
                    <a:pt x="10571734" y="3578479"/>
                  </a:lnTo>
                  <a:lnTo>
                    <a:pt x="10559034" y="3578479"/>
                  </a:lnTo>
                  <a:lnTo>
                    <a:pt x="10571734" y="3578479"/>
                  </a:lnTo>
                  <a:cubicBezTo>
                    <a:pt x="10571734" y="3680968"/>
                    <a:pt x="10488295" y="3764026"/>
                    <a:pt x="10385425" y="3764026"/>
                  </a:cubicBezTo>
                  <a:lnTo>
                    <a:pt x="10385425" y="3751326"/>
                  </a:lnTo>
                  <a:lnTo>
                    <a:pt x="10385425" y="3764026"/>
                  </a:lnTo>
                  <a:lnTo>
                    <a:pt x="186309" y="3764026"/>
                  </a:lnTo>
                  <a:lnTo>
                    <a:pt x="186309" y="3751326"/>
                  </a:lnTo>
                  <a:lnTo>
                    <a:pt x="186309" y="3764026"/>
                  </a:lnTo>
                  <a:cubicBezTo>
                    <a:pt x="83439" y="3764026"/>
                    <a:pt x="0" y="3680968"/>
                    <a:pt x="0" y="3578479"/>
                  </a:cubicBezTo>
                  <a:lnTo>
                    <a:pt x="0" y="185547"/>
                  </a:lnTo>
                  <a:lnTo>
                    <a:pt x="12700" y="185547"/>
                  </a:lnTo>
                  <a:lnTo>
                    <a:pt x="0" y="185547"/>
                  </a:lnTo>
                  <a:moveTo>
                    <a:pt x="25400" y="185547"/>
                  </a:moveTo>
                  <a:lnTo>
                    <a:pt x="25400" y="3578479"/>
                  </a:lnTo>
                  <a:lnTo>
                    <a:pt x="12700" y="3578479"/>
                  </a:lnTo>
                  <a:lnTo>
                    <a:pt x="25400" y="3578479"/>
                  </a:lnTo>
                  <a:cubicBezTo>
                    <a:pt x="25400" y="3666871"/>
                    <a:pt x="97409" y="3738626"/>
                    <a:pt x="186309" y="3738626"/>
                  </a:cubicBezTo>
                  <a:lnTo>
                    <a:pt x="10385425" y="3738626"/>
                  </a:lnTo>
                  <a:cubicBezTo>
                    <a:pt x="10474325" y="3738626"/>
                    <a:pt x="10546334" y="3666871"/>
                    <a:pt x="10546334" y="3578479"/>
                  </a:cubicBezTo>
                  <a:lnTo>
                    <a:pt x="10546334" y="185547"/>
                  </a:lnTo>
                  <a:cubicBezTo>
                    <a:pt x="10546334" y="97155"/>
                    <a:pt x="10474325" y="25400"/>
                    <a:pt x="10385425" y="25400"/>
                  </a:cubicBezTo>
                  <a:lnTo>
                    <a:pt x="186309" y="25400"/>
                  </a:lnTo>
                  <a:lnTo>
                    <a:pt x="186309" y="12700"/>
                  </a:lnTo>
                  <a:lnTo>
                    <a:pt x="186309" y="25400"/>
                  </a:lnTo>
                  <a:cubicBezTo>
                    <a:pt x="97409" y="25400"/>
                    <a:pt x="25400" y="97155"/>
                    <a:pt x="25400" y="185547"/>
                  </a:cubicBezTo>
                  <a:close/>
                </a:path>
              </a:pathLst>
            </a:custGeom>
            <a:solidFill>
              <a:srgbClr val="6D9121">
                <a:alpha val="62745"/>
              </a:srgbClr>
            </a:solidFill>
          </p:spPr>
        </p:sp>
      </p:grpSp>
      <p:sp>
        <p:nvSpPr>
          <p:cNvPr name="TextBox 12" id="12"/>
          <p:cNvSpPr txBox="true"/>
          <p:nvPr/>
        </p:nvSpPr>
        <p:spPr>
          <a:xfrm rot="0">
            <a:off x="9625905" y="3117056"/>
            <a:ext cx="6595467" cy="510779"/>
          </a:xfrm>
          <a:prstGeom prst="rect">
            <a:avLst/>
          </a:prstGeom>
        </p:spPr>
        <p:txBody>
          <a:bodyPr anchor="t" rtlCol="false" tIns="0" lIns="0" bIns="0" rIns="0">
            <a:spAutoFit/>
          </a:bodyPr>
          <a:lstStyle/>
          <a:p>
            <a:pPr algn="l">
              <a:lnSpc>
                <a:spcPts val="3749"/>
              </a:lnSpc>
            </a:pPr>
            <a:r>
              <a:rPr lang="en-US" sz="3000" b="true">
                <a:solidFill>
                  <a:srgbClr val="FFFFFF"/>
                </a:solidFill>
                <a:latin typeface="Arimo Bold"/>
                <a:ea typeface="Arimo Bold"/>
                <a:cs typeface="Arimo Bold"/>
                <a:sym typeface="Arimo Bold"/>
              </a:rPr>
              <a:t>Real-Time Monitoring</a:t>
            </a:r>
          </a:p>
        </p:txBody>
      </p:sp>
      <p:sp>
        <p:nvSpPr>
          <p:cNvPr name="TextBox 13" id="13"/>
          <p:cNvSpPr txBox="true"/>
          <p:nvPr/>
        </p:nvSpPr>
        <p:spPr>
          <a:xfrm rot="0">
            <a:off x="9625905" y="3708201"/>
            <a:ext cx="7254627" cy="1586210"/>
          </a:xfrm>
          <a:prstGeom prst="rect">
            <a:avLst/>
          </a:prstGeom>
        </p:spPr>
        <p:txBody>
          <a:bodyPr anchor="t" rtlCol="false" tIns="0" lIns="0" bIns="0" rIns="0">
            <a:spAutoFit/>
          </a:bodyPr>
          <a:lstStyle/>
          <a:p>
            <a:pPr algn="l">
              <a:lnSpc>
                <a:spcPts val="3875"/>
              </a:lnSpc>
            </a:pPr>
            <a:r>
              <a:rPr lang="en-US" sz="2375">
                <a:solidFill>
                  <a:srgbClr val="FFFFFF"/>
                </a:solidFill>
                <a:latin typeface="Arimo"/>
                <a:ea typeface="Arimo"/>
                <a:cs typeface="Arimo"/>
                <a:sym typeface="Arimo"/>
              </a:rPr>
              <a:t>Provides accurate readings of current, voltage, and power consumption in real-time to enable better energy management.</a:t>
            </a:r>
          </a:p>
        </p:txBody>
      </p:sp>
      <p:grpSp>
        <p:nvGrpSpPr>
          <p:cNvPr name="Group 14" id="14"/>
          <p:cNvGrpSpPr/>
          <p:nvPr/>
        </p:nvGrpSpPr>
        <p:grpSpPr>
          <a:xfrm rot="0">
            <a:off x="1070521" y="5920978"/>
            <a:ext cx="7928819" cy="2822972"/>
            <a:chOff x="0" y="0"/>
            <a:chExt cx="10571758" cy="3763963"/>
          </a:xfrm>
        </p:grpSpPr>
        <p:sp>
          <p:nvSpPr>
            <p:cNvPr name="Freeform 15" id="15"/>
            <p:cNvSpPr/>
            <p:nvPr/>
          </p:nvSpPr>
          <p:spPr>
            <a:xfrm flipH="false" flipV="false" rot="0">
              <a:off x="12700" y="12700"/>
              <a:ext cx="10546334" cy="3738626"/>
            </a:xfrm>
            <a:custGeom>
              <a:avLst/>
              <a:gdLst/>
              <a:ahLst/>
              <a:cxnLst/>
              <a:rect r="r" b="b" t="t" l="l"/>
              <a:pathLst>
                <a:path h="3738626" w="10546334">
                  <a:moveTo>
                    <a:pt x="0" y="172847"/>
                  </a:moveTo>
                  <a:cubicBezTo>
                    <a:pt x="0" y="77343"/>
                    <a:pt x="77724" y="0"/>
                    <a:pt x="173609" y="0"/>
                  </a:cubicBezTo>
                  <a:lnTo>
                    <a:pt x="10372725" y="0"/>
                  </a:lnTo>
                  <a:cubicBezTo>
                    <a:pt x="10468610" y="0"/>
                    <a:pt x="10546334" y="77343"/>
                    <a:pt x="10546334" y="172847"/>
                  </a:cubicBezTo>
                  <a:lnTo>
                    <a:pt x="10546334" y="3565779"/>
                  </a:lnTo>
                  <a:cubicBezTo>
                    <a:pt x="10546334" y="3661283"/>
                    <a:pt x="10468610" y="3738626"/>
                    <a:pt x="10372725" y="3738626"/>
                  </a:cubicBezTo>
                  <a:lnTo>
                    <a:pt x="173609" y="3738626"/>
                  </a:lnTo>
                  <a:cubicBezTo>
                    <a:pt x="77724" y="3738626"/>
                    <a:pt x="0" y="3661156"/>
                    <a:pt x="0" y="3565779"/>
                  </a:cubicBezTo>
                  <a:close/>
                </a:path>
              </a:pathLst>
            </a:custGeom>
            <a:solidFill>
              <a:srgbClr val="547808">
                <a:alpha val="62745"/>
              </a:srgbClr>
            </a:solidFill>
          </p:spPr>
        </p:sp>
        <p:sp>
          <p:nvSpPr>
            <p:cNvPr name="Freeform 16" id="16"/>
            <p:cNvSpPr/>
            <p:nvPr/>
          </p:nvSpPr>
          <p:spPr>
            <a:xfrm flipH="false" flipV="false" rot="0">
              <a:off x="0" y="0"/>
              <a:ext cx="10571734" cy="3764026"/>
            </a:xfrm>
            <a:custGeom>
              <a:avLst/>
              <a:gdLst/>
              <a:ahLst/>
              <a:cxnLst/>
              <a:rect r="r" b="b" t="t" l="l"/>
              <a:pathLst>
                <a:path h="3764026" w="10571734">
                  <a:moveTo>
                    <a:pt x="0" y="185547"/>
                  </a:moveTo>
                  <a:cubicBezTo>
                    <a:pt x="0" y="83058"/>
                    <a:pt x="83439" y="0"/>
                    <a:pt x="186309" y="0"/>
                  </a:cubicBezTo>
                  <a:lnTo>
                    <a:pt x="10385425" y="0"/>
                  </a:lnTo>
                  <a:lnTo>
                    <a:pt x="10385425" y="12700"/>
                  </a:lnTo>
                  <a:lnTo>
                    <a:pt x="10385425" y="0"/>
                  </a:lnTo>
                  <a:cubicBezTo>
                    <a:pt x="10488295" y="0"/>
                    <a:pt x="10571734" y="83058"/>
                    <a:pt x="10571734" y="185547"/>
                  </a:cubicBezTo>
                  <a:lnTo>
                    <a:pt x="10559034" y="185547"/>
                  </a:lnTo>
                  <a:lnTo>
                    <a:pt x="10571734" y="185547"/>
                  </a:lnTo>
                  <a:lnTo>
                    <a:pt x="10571734" y="3578479"/>
                  </a:lnTo>
                  <a:lnTo>
                    <a:pt x="10559034" y="3578479"/>
                  </a:lnTo>
                  <a:lnTo>
                    <a:pt x="10571734" y="3578479"/>
                  </a:lnTo>
                  <a:cubicBezTo>
                    <a:pt x="10571734" y="3680968"/>
                    <a:pt x="10488295" y="3764026"/>
                    <a:pt x="10385425" y="3764026"/>
                  </a:cubicBezTo>
                  <a:lnTo>
                    <a:pt x="10385425" y="3751326"/>
                  </a:lnTo>
                  <a:lnTo>
                    <a:pt x="10385425" y="3764026"/>
                  </a:lnTo>
                  <a:lnTo>
                    <a:pt x="186309" y="3764026"/>
                  </a:lnTo>
                  <a:lnTo>
                    <a:pt x="186309" y="3751326"/>
                  </a:lnTo>
                  <a:lnTo>
                    <a:pt x="186309" y="3764026"/>
                  </a:lnTo>
                  <a:cubicBezTo>
                    <a:pt x="83439" y="3764026"/>
                    <a:pt x="0" y="3680968"/>
                    <a:pt x="0" y="3578479"/>
                  </a:cubicBezTo>
                  <a:lnTo>
                    <a:pt x="0" y="185547"/>
                  </a:lnTo>
                  <a:lnTo>
                    <a:pt x="12700" y="185547"/>
                  </a:lnTo>
                  <a:lnTo>
                    <a:pt x="0" y="185547"/>
                  </a:lnTo>
                  <a:moveTo>
                    <a:pt x="25400" y="185547"/>
                  </a:moveTo>
                  <a:lnTo>
                    <a:pt x="25400" y="3578479"/>
                  </a:lnTo>
                  <a:lnTo>
                    <a:pt x="12700" y="3578479"/>
                  </a:lnTo>
                  <a:lnTo>
                    <a:pt x="25400" y="3578479"/>
                  </a:lnTo>
                  <a:cubicBezTo>
                    <a:pt x="25400" y="3666871"/>
                    <a:pt x="97409" y="3738626"/>
                    <a:pt x="186309" y="3738626"/>
                  </a:cubicBezTo>
                  <a:lnTo>
                    <a:pt x="10385425" y="3738626"/>
                  </a:lnTo>
                  <a:cubicBezTo>
                    <a:pt x="10474325" y="3738626"/>
                    <a:pt x="10546334" y="3666871"/>
                    <a:pt x="10546334" y="3578479"/>
                  </a:cubicBezTo>
                  <a:lnTo>
                    <a:pt x="10546334" y="185547"/>
                  </a:lnTo>
                  <a:cubicBezTo>
                    <a:pt x="10546334" y="97155"/>
                    <a:pt x="10474325" y="25400"/>
                    <a:pt x="10385425" y="25400"/>
                  </a:cubicBezTo>
                  <a:lnTo>
                    <a:pt x="186309" y="25400"/>
                  </a:lnTo>
                  <a:lnTo>
                    <a:pt x="186309" y="12700"/>
                  </a:lnTo>
                  <a:lnTo>
                    <a:pt x="186309" y="25400"/>
                  </a:lnTo>
                  <a:cubicBezTo>
                    <a:pt x="97409" y="25400"/>
                    <a:pt x="25400" y="97155"/>
                    <a:pt x="25400" y="185547"/>
                  </a:cubicBezTo>
                  <a:close/>
                </a:path>
              </a:pathLst>
            </a:custGeom>
            <a:solidFill>
              <a:srgbClr val="6D9121">
                <a:alpha val="62745"/>
              </a:srgbClr>
            </a:solidFill>
          </p:spPr>
        </p:sp>
      </p:grpSp>
      <p:sp>
        <p:nvSpPr>
          <p:cNvPr name="TextBox 17" id="17"/>
          <p:cNvSpPr txBox="true"/>
          <p:nvPr/>
        </p:nvSpPr>
        <p:spPr>
          <a:xfrm rot="0">
            <a:off x="1407616" y="6229499"/>
            <a:ext cx="6105971" cy="510779"/>
          </a:xfrm>
          <a:prstGeom prst="rect">
            <a:avLst/>
          </a:prstGeom>
        </p:spPr>
        <p:txBody>
          <a:bodyPr anchor="t" rtlCol="false" tIns="0" lIns="0" bIns="0" rIns="0">
            <a:spAutoFit/>
          </a:bodyPr>
          <a:lstStyle/>
          <a:p>
            <a:pPr algn="l">
              <a:lnSpc>
                <a:spcPts val="3749"/>
              </a:lnSpc>
            </a:pPr>
            <a:r>
              <a:rPr lang="en-US" sz="3000" b="true">
                <a:solidFill>
                  <a:srgbClr val="FFFFFF"/>
                </a:solidFill>
                <a:latin typeface="Arimo Bold"/>
                <a:ea typeface="Arimo Bold"/>
                <a:cs typeface="Arimo Bold"/>
                <a:sym typeface="Arimo Bold"/>
              </a:rPr>
              <a:t>Protection Features</a:t>
            </a:r>
          </a:p>
        </p:txBody>
      </p:sp>
      <p:sp>
        <p:nvSpPr>
          <p:cNvPr name="TextBox 18" id="18"/>
          <p:cNvSpPr txBox="true"/>
          <p:nvPr/>
        </p:nvSpPr>
        <p:spPr>
          <a:xfrm rot="0">
            <a:off x="1407616" y="6820644"/>
            <a:ext cx="7254627" cy="1586210"/>
          </a:xfrm>
          <a:prstGeom prst="rect">
            <a:avLst/>
          </a:prstGeom>
        </p:spPr>
        <p:txBody>
          <a:bodyPr anchor="t" rtlCol="false" tIns="0" lIns="0" bIns="0" rIns="0">
            <a:spAutoFit/>
          </a:bodyPr>
          <a:lstStyle/>
          <a:p>
            <a:pPr algn="l">
              <a:lnSpc>
                <a:spcPts val="3875"/>
              </a:lnSpc>
            </a:pPr>
            <a:r>
              <a:rPr lang="en-US" sz="2375">
                <a:solidFill>
                  <a:srgbClr val="FFFFFF"/>
                </a:solidFill>
                <a:latin typeface="Arimo"/>
                <a:ea typeface="Arimo"/>
                <a:cs typeface="Arimo"/>
                <a:sym typeface="Arimo"/>
              </a:rPr>
              <a:t>Safeguards against overloads and overvoltage to prevent damage to connected devices and ensure safety.</a:t>
            </a:r>
          </a:p>
        </p:txBody>
      </p:sp>
      <p:grpSp>
        <p:nvGrpSpPr>
          <p:cNvPr name="Group 19" id="19"/>
          <p:cNvGrpSpPr/>
          <p:nvPr/>
        </p:nvGrpSpPr>
        <p:grpSpPr>
          <a:xfrm rot="0">
            <a:off x="9288810" y="5920978"/>
            <a:ext cx="7928819" cy="2822972"/>
            <a:chOff x="0" y="0"/>
            <a:chExt cx="10571758" cy="3763963"/>
          </a:xfrm>
        </p:grpSpPr>
        <p:sp>
          <p:nvSpPr>
            <p:cNvPr name="Freeform 20" id="20"/>
            <p:cNvSpPr/>
            <p:nvPr/>
          </p:nvSpPr>
          <p:spPr>
            <a:xfrm flipH="false" flipV="false" rot="0">
              <a:off x="12700" y="12700"/>
              <a:ext cx="10546334" cy="3738626"/>
            </a:xfrm>
            <a:custGeom>
              <a:avLst/>
              <a:gdLst/>
              <a:ahLst/>
              <a:cxnLst/>
              <a:rect r="r" b="b" t="t" l="l"/>
              <a:pathLst>
                <a:path h="3738626" w="10546334">
                  <a:moveTo>
                    <a:pt x="0" y="172847"/>
                  </a:moveTo>
                  <a:cubicBezTo>
                    <a:pt x="0" y="77343"/>
                    <a:pt x="77724" y="0"/>
                    <a:pt x="173609" y="0"/>
                  </a:cubicBezTo>
                  <a:lnTo>
                    <a:pt x="10372725" y="0"/>
                  </a:lnTo>
                  <a:cubicBezTo>
                    <a:pt x="10468610" y="0"/>
                    <a:pt x="10546334" y="77343"/>
                    <a:pt x="10546334" y="172847"/>
                  </a:cubicBezTo>
                  <a:lnTo>
                    <a:pt x="10546334" y="3565779"/>
                  </a:lnTo>
                  <a:cubicBezTo>
                    <a:pt x="10546334" y="3661283"/>
                    <a:pt x="10468610" y="3738626"/>
                    <a:pt x="10372725" y="3738626"/>
                  </a:cubicBezTo>
                  <a:lnTo>
                    <a:pt x="173609" y="3738626"/>
                  </a:lnTo>
                  <a:cubicBezTo>
                    <a:pt x="77724" y="3738626"/>
                    <a:pt x="0" y="3661156"/>
                    <a:pt x="0" y="3565779"/>
                  </a:cubicBezTo>
                  <a:close/>
                </a:path>
              </a:pathLst>
            </a:custGeom>
            <a:solidFill>
              <a:srgbClr val="547808">
                <a:alpha val="62745"/>
              </a:srgbClr>
            </a:solidFill>
          </p:spPr>
        </p:sp>
        <p:sp>
          <p:nvSpPr>
            <p:cNvPr name="Freeform 21" id="21"/>
            <p:cNvSpPr/>
            <p:nvPr/>
          </p:nvSpPr>
          <p:spPr>
            <a:xfrm flipH="false" flipV="false" rot="0">
              <a:off x="0" y="0"/>
              <a:ext cx="10571734" cy="3764026"/>
            </a:xfrm>
            <a:custGeom>
              <a:avLst/>
              <a:gdLst/>
              <a:ahLst/>
              <a:cxnLst/>
              <a:rect r="r" b="b" t="t" l="l"/>
              <a:pathLst>
                <a:path h="3764026" w="10571734">
                  <a:moveTo>
                    <a:pt x="0" y="185547"/>
                  </a:moveTo>
                  <a:cubicBezTo>
                    <a:pt x="0" y="83058"/>
                    <a:pt x="83439" y="0"/>
                    <a:pt x="186309" y="0"/>
                  </a:cubicBezTo>
                  <a:lnTo>
                    <a:pt x="10385425" y="0"/>
                  </a:lnTo>
                  <a:lnTo>
                    <a:pt x="10385425" y="12700"/>
                  </a:lnTo>
                  <a:lnTo>
                    <a:pt x="10385425" y="0"/>
                  </a:lnTo>
                  <a:cubicBezTo>
                    <a:pt x="10488295" y="0"/>
                    <a:pt x="10571734" y="83058"/>
                    <a:pt x="10571734" y="185547"/>
                  </a:cubicBezTo>
                  <a:lnTo>
                    <a:pt x="10559034" y="185547"/>
                  </a:lnTo>
                  <a:lnTo>
                    <a:pt x="10571734" y="185547"/>
                  </a:lnTo>
                  <a:lnTo>
                    <a:pt x="10571734" y="3578479"/>
                  </a:lnTo>
                  <a:lnTo>
                    <a:pt x="10559034" y="3578479"/>
                  </a:lnTo>
                  <a:lnTo>
                    <a:pt x="10571734" y="3578479"/>
                  </a:lnTo>
                  <a:cubicBezTo>
                    <a:pt x="10571734" y="3680968"/>
                    <a:pt x="10488295" y="3764026"/>
                    <a:pt x="10385425" y="3764026"/>
                  </a:cubicBezTo>
                  <a:lnTo>
                    <a:pt x="10385425" y="3751326"/>
                  </a:lnTo>
                  <a:lnTo>
                    <a:pt x="10385425" y="3764026"/>
                  </a:lnTo>
                  <a:lnTo>
                    <a:pt x="186309" y="3764026"/>
                  </a:lnTo>
                  <a:lnTo>
                    <a:pt x="186309" y="3751326"/>
                  </a:lnTo>
                  <a:lnTo>
                    <a:pt x="186309" y="3764026"/>
                  </a:lnTo>
                  <a:cubicBezTo>
                    <a:pt x="83439" y="3764026"/>
                    <a:pt x="0" y="3680968"/>
                    <a:pt x="0" y="3578479"/>
                  </a:cubicBezTo>
                  <a:lnTo>
                    <a:pt x="0" y="185547"/>
                  </a:lnTo>
                  <a:lnTo>
                    <a:pt x="12700" y="185547"/>
                  </a:lnTo>
                  <a:lnTo>
                    <a:pt x="0" y="185547"/>
                  </a:lnTo>
                  <a:moveTo>
                    <a:pt x="25400" y="185547"/>
                  </a:moveTo>
                  <a:lnTo>
                    <a:pt x="25400" y="3578479"/>
                  </a:lnTo>
                  <a:lnTo>
                    <a:pt x="12700" y="3578479"/>
                  </a:lnTo>
                  <a:lnTo>
                    <a:pt x="25400" y="3578479"/>
                  </a:lnTo>
                  <a:cubicBezTo>
                    <a:pt x="25400" y="3666871"/>
                    <a:pt x="97409" y="3738626"/>
                    <a:pt x="186309" y="3738626"/>
                  </a:cubicBezTo>
                  <a:lnTo>
                    <a:pt x="10385425" y="3738626"/>
                  </a:lnTo>
                  <a:cubicBezTo>
                    <a:pt x="10474325" y="3738626"/>
                    <a:pt x="10546334" y="3666871"/>
                    <a:pt x="10546334" y="3578479"/>
                  </a:cubicBezTo>
                  <a:lnTo>
                    <a:pt x="10546334" y="185547"/>
                  </a:lnTo>
                  <a:cubicBezTo>
                    <a:pt x="10546334" y="97155"/>
                    <a:pt x="10474325" y="25400"/>
                    <a:pt x="10385425" y="25400"/>
                  </a:cubicBezTo>
                  <a:lnTo>
                    <a:pt x="186309" y="25400"/>
                  </a:lnTo>
                  <a:lnTo>
                    <a:pt x="186309" y="12700"/>
                  </a:lnTo>
                  <a:lnTo>
                    <a:pt x="186309" y="25400"/>
                  </a:lnTo>
                  <a:cubicBezTo>
                    <a:pt x="97409" y="25400"/>
                    <a:pt x="25400" y="97155"/>
                    <a:pt x="25400" y="185547"/>
                  </a:cubicBezTo>
                  <a:close/>
                </a:path>
              </a:pathLst>
            </a:custGeom>
            <a:solidFill>
              <a:srgbClr val="6D9121">
                <a:alpha val="62745"/>
              </a:srgbClr>
            </a:solidFill>
          </p:spPr>
        </p:sp>
      </p:grpSp>
      <p:sp>
        <p:nvSpPr>
          <p:cNvPr name="TextBox 22" id="22"/>
          <p:cNvSpPr txBox="true"/>
          <p:nvPr/>
        </p:nvSpPr>
        <p:spPr>
          <a:xfrm rot="0">
            <a:off x="9625905" y="6229499"/>
            <a:ext cx="5881390" cy="510779"/>
          </a:xfrm>
          <a:prstGeom prst="rect">
            <a:avLst/>
          </a:prstGeom>
        </p:spPr>
        <p:txBody>
          <a:bodyPr anchor="t" rtlCol="false" tIns="0" lIns="0" bIns="0" rIns="0">
            <a:spAutoFit/>
          </a:bodyPr>
          <a:lstStyle/>
          <a:p>
            <a:pPr algn="l">
              <a:lnSpc>
                <a:spcPts val="3749"/>
              </a:lnSpc>
            </a:pPr>
            <a:r>
              <a:rPr lang="en-US" sz="3000" b="true">
                <a:solidFill>
                  <a:srgbClr val="FFFFFF"/>
                </a:solidFill>
                <a:latin typeface="Arimo Bold"/>
                <a:ea typeface="Arimo Bold"/>
                <a:cs typeface="Arimo Bold"/>
                <a:sym typeface="Arimo Bold"/>
              </a:rPr>
              <a:t>Cloud Connectivity</a:t>
            </a:r>
          </a:p>
        </p:txBody>
      </p:sp>
      <p:sp>
        <p:nvSpPr>
          <p:cNvPr name="TextBox 23" id="23"/>
          <p:cNvSpPr txBox="true"/>
          <p:nvPr/>
        </p:nvSpPr>
        <p:spPr>
          <a:xfrm rot="0">
            <a:off x="9625905" y="6820644"/>
            <a:ext cx="7254627" cy="1092399"/>
          </a:xfrm>
          <a:prstGeom prst="rect">
            <a:avLst/>
          </a:prstGeom>
        </p:spPr>
        <p:txBody>
          <a:bodyPr anchor="t" rtlCol="false" tIns="0" lIns="0" bIns="0" rIns="0">
            <a:spAutoFit/>
          </a:bodyPr>
          <a:lstStyle/>
          <a:p>
            <a:pPr algn="l">
              <a:lnSpc>
                <a:spcPts val="3875"/>
              </a:lnSpc>
            </a:pPr>
            <a:r>
              <a:rPr lang="en-US" sz="2375">
                <a:solidFill>
                  <a:srgbClr val="FFFFFF"/>
                </a:solidFill>
                <a:latin typeface="Arimo"/>
                <a:ea typeface="Arimo"/>
                <a:cs typeface="Arimo"/>
                <a:sym typeface="Arimo"/>
              </a:rPr>
              <a:t>Allows for remote data logging and analysis through seamless integration with cloud-based platforms.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2025">
                <a:alpha val="94902"/>
              </a:srgbClr>
            </a:solidFill>
          </p:spPr>
        </p:sp>
      </p:grpSp>
      <p:sp>
        <p:nvSpPr>
          <p:cNvPr name="Freeform 5" id="5" descr="preencoded.png"/>
          <p:cNvSpPr/>
          <p:nvPr/>
        </p:nvSpPr>
        <p:spPr>
          <a:xfrm flipH="false" flipV="false" rot="0">
            <a:off x="0" y="0"/>
            <a:ext cx="6858000" cy="10289381"/>
          </a:xfrm>
          <a:custGeom>
            <a:avLst/>
            <a:gdLst/>
            <a:ahLst/>
            <a:cxnLst/>
            <a:rect r="r" b="b" t="t" l="l"/>
            <a:pathLst>
              <a:path h="10289381" w="6858000">
                <a:moveTo>
                  <a:pt x="0" y="0"/>
                </a:moveTo>
                <a:lnTo>
                  <a:pt x="6858000" y="0"/>
                </a:lnTo>
                <a:lnTo>
                  <a:pt x="6858000" y="10289381"/>
                </a:lnTo>
                <a:lnTo>
                  <a:pt x="0" y="10289381"/>
                </a:lnTo>
                <a:lnTo>
                  <a:pt x="0" y="0"/>
                </a:lnTo>
                <a:close/>
              </a:path>
            </a:pathLst>
          </a:custGeom>
          <a:blipFill>
            <a:blip r:embed="rId4"/>
            <a:stretch>
              <a:fillRect l="-11" t="0" r="-11" b="0"/>
            </a:stretch>
          </a:blipFill>
        </p:spPr>
      </p:sp>
      <p:sp>
        <p:nvSpPr>
          <p:cNvPr name="TextBox 6" id="6"/>
          <p:cNvSpPr txBox="true"/>
          <p:nvPr/>
        </p:nvSpPr>
        <p:spPr>
          <a:xfrm rot="0">
            <a:off x="7534275" y="474166"/>
            <a:ext cx="10077450" cy="1264741"/>
          </a:xfrm>
          <a:prstGeom prst="rect">
            <a:avLst/>
          </a:prstGeom>
        </p:spPr>
        <p:txBody>
          <a:bodyPr anchor="t" rtlCol="false" tIns="0" lIns="0" bIns="0" rIns="0">
            <a:spAutoFit/>
          </a:bodyPr>
          <a:lstStyle/>
          <a:p>
            <a:pPr algn="l">
              <a:lnSpc>
                <a:spcPts val="4750"/>
              </a:lnSpc>
            </a:pPr>
            <a:r>
              <a:rPr lang="en-US" sz="3749" b="true">
                <a:solidFill>
                  <a:srgbClr val="F0F4F1"/>
                </a:solidFill>
                <a:latin typeface="Arimo Bold"/>
                <a:ea typeface="Arimo Bold"/>
                <a:cs typeface="Arimo Bold"/>
                <a:sym typeface="Arimo Bold"/>
              </a:rPr>
              <a:t>Technical Design &amp; Coding Flow</a:t>
            </a:r>
          </a:p>
        </p:txBody>
      </p:sp>
      <p:sp>
        <p:nvSpPr>
          <p:cNvPr name="Freeform 7" id="7" descr="preencoded.png"/>
          <p:cNvSpPr/>
          <p:nvPr/>
        </p:nvSpPr>
        <p:spPr>
          <a:xfrm flipH="false" flipV="false" rot="0">
            <a:off x="7534275" y="2028676"/>
            <a:ext cx="966193" cy="1545877"/>
          </a:xfrm>
          <a:custGeom>
            <a:avLst/>
            <a:gdLst/>
            <a:ahLst/>
            <a:cxnLst/>
            <a:rect r="r" b="b" t="t" l="l"/>
            <a:pathLst>
              <a:path h="1545877" w="966193">
                <a:moveTo>
                  <a:pt x="0" y="0"/>
                </a:moveTo>
                <a:lnTo>
                  <a:pt x="966193" y="0"/>
                </a:lnTo>
                <a:lnTo>
                  <a:pt x="966193" y="1545878"/>
                </a:lnTo>
                <a:lnTo>
                  <a:pt x="0" y="1545878"/>
                </a:lnTo>
                <a:lnTo>
                  <a:pt x="0" y="0"/>
                </a:lnTo>
                <a:close/>
              </a:path>
            </a:pathLst>
          </a:custGeom>
          <a:blipFill>
            <a:blip r:embed="rId5"/>
            <a:stretch>
              <a:fillRect l="0" t="-124" r="0" b="-124"/>
            </a:stretch>
          </a:blipFill>
        </p:spPr>
      </p:sp>
      <p:sp>
        <p:nvSpPr>
          <p:cNvPr name="TextBox 8" id="8"/>
          <p:cNvSpPr txBox="true"/>
          <p:nvPr/>
        </p:nvSpPr>
        <p:spPr>
          <a:xfrm rot="0">
            <a:off x="8790235" y="2183755"/>
            <a:ext cx="3468440" cy="339924"/>
          </a:xfrm>
          <a:prstGeom prst="rect">
            <a:avLst/>
          </a:prstGeom>
        </p:spPr>
        <p:txBody>
          <a:bodyPr anchor="t" rtlCol="false" tIns="0" lIns="0" bIns="0" rIns="0">
            <a:spAutoFit/>
          </a:bodyPr>
          <a:lstStyle/>
          <a:p>
            <a:pPr algn="l">
              <a:lnSpc>
                <a:spcPts val="2375"/>
              </a:lnSpc>
            </a:pPr>
            <a:r>
              <a:rPr lang="en-US" sz="1874" b="true">
                <a:solidFill>
                  <a:srgbClr val="D7E5D8"/>
                </a:solidFill>
                <a:latin typeface="Arimo Bold"/>
                <a:ea typeface="Arimo Bold"/>
                <a:cs typeface="Arimo Bold"/>
                <a:sym typeface="Arimo Bold"/>
              </a:rPr>
              <a:t>PZEM-004T Data</a:t>
            </a:r>
          </a:p>
        </p:txBody>
      </p:sp>
      <p:sp>
        <p:nvSpPr>
          <p:cNvPr name="TextBox 9" id="9"/>
          <p:cNvSpPr txBox="true"/>
          <p:nvPr/>
        </p:nvSpPr>
        <p:spPr>
          <a:xfrm rot="0">
            <a:off x="8790235" y="2572941"/>
            <a:ext cx="8821490" cy="375642"/>
          </a:xfrm>
          <a:prstGeom prst="rect">
            <a:avLst/>
          </a:prstGeom>
        </p:spPr>
        <p:txBody>
          <a:bodyPr anchor="t" rtlCol="false" tIns="0" lIns="0" bIns="0" rIns="0">
            <a:spAutoFit/>
          </a:bodyPr>
          <a:lstStyle/>
          <a:p>
            <a:pPr algn="l">
              <a:lnSpc>
                <a:spcPts val="2375"/>
              </a:lnSpc>
            </a:pPr>
            <a:r>
              <a:rPr lang="en-US" sz="1500">
                <a:solidFill>
                  <a:srgbClr val="D7E5D8"/>
                </a:solidFill>
                <a:latin typeface="Arimo"/>
                <a:ea typeface="Arimo"/>
                <a:cs typeface="Arimo"/>
                <a:sym typeface="Arimo"/>
              </a:rPr>
              <a:t>Voltage, current readings.</a:t>
            </a:r>
          </a:p>
        </p:txBody>
      </p:sp>
      <p:sp>
        <p:nvSpPr>
          <p:cNvPr name="Freeform 10" id="10" descr="preencoded.png"/>
          <p:cNvSpPr/>
          <p:nvPr/>
        </p:nvSpPr>
        <p:spPr>
          <a:xfrm flipH="false" flipV="false" rot="0">
            <a:off x="7534275" y="3574554"/>
            <a:ext cx="966193" cy="1545878"/>
          </a:xfrm>
          <a:custGeom>
            <a:avLst/>
            <a:gdLst/>
            <a:ahLst/>
            <a:cxnLst/>
            <a:rect r="r" b="b" t="t" l="l"/>
            <a:pathLst>
              <a:path h="1545878" w="966193">
                <a:moveTo>
                  <a:pt x="0" y="0"/>
                </a:moveTo>
                <a:lnTo>
                  <a:pt x="966193" y="0"/>
                </a:lnTo>
                <a:lnTo>
                  <a:pt x="966193" y="1545877"/>
                </a:lnTo>
                <a:lnTo>
                  <a:pt x="0" y="1545877"/>
                </a:lnTo>
                <a:lnTo>
                  <a:pt x="0" y="0"/>
                </a:lnTo>
                <a:close/>
              </a:path>
            </a:pathLst>
          </a:custGeom>
          <a:blipFill>
            <a:blip r:embed="rId6"/>
            <a:stretch>
              <a:fillRect l="0" t="-124" r="0" b="-124"/>
            </a:stretch>
          </a:blipFill>
        </p:spPr>
      </p:sp>
      <p:sp>
        <p:nvSpPr>
          <p:cNvPr name="TextBox 11" id="11"/>
          <p:cNvSpPr txBox="true"/>
          <p:nvPr/>
        </p:nvSpPr>
        <p:spPr>
          <a:xfrm rot="0">
            <a:off x="8790235" y="3729632"/>
            <a:ext cx="3502521" cy="339924"/>
          </a:xfrm>
          <a:prstGeom prst="rect">
            <a:avLst/>
          </a:prstGeom>
        </p:spPr>
        <p:txBody>
          <a:bodyPr anchor="t" rtlCol="false" tIns="0" lIns="0" bIns="0" rIns="0">
            <a:spAutoFit/>
          </a:bodyPr>
          <a:lstStyle/>
          <a:p>
            <a:pPr algn="l">
              <a:lnSpc>
                <a:spcPts val="2375"/>
              </a:lnSpc>
            </a:pPr>
            <a:r>
              <a:rPr lang="en-US" sz="1874" b="true">
                <a:solidFill>
                  <a:srgbClr val="D7E5D8"/>
                </a:solidFill>
                <a:latin typeface="Arimo Bold"/>
                <a:ea typeface="Arimo Bold"/>
                <a:cs typeface="Arimo Bold"/>
                <a:sym typeface="Arimo Bold"/>
              </a:rPr>
              <a:t>ESP32 Processing</a:t>
            </a:r>
          </a:p>
        </p:txBody>
      </p:sp>
      <p:sp>
        <p:nvSpPr>
          <p:cNvPr name="TextBox 12" id="12"/>
          <p:cNvSpPr txBox="true"/>
          <p:nvPr/>
        </p:nvSpPr>
        <p:spPr>
          <a:xfrm rot="0">
            <a:off x="8790235" y="4118819"/>
            <a:ext cx="8821490" cy="375642"/>
          </a:xfrm>
          <a:prstGeom prst="rect">
            <a:avLst/>
          </a:prstGeom>
        </p:spPr>
        <p:txBody>
          <a:bodyPr anchor="t" rtlCol="false" tIns="0" lIns="0" bIns="0" rIns="0">
            <a:spAutoFit/>
          </a:bodyPr>
          <a:lstStyle/>
          <a:p>
            <a:pPr algn="l">
              <a:lnSpc>
                <a:spcPts val="2375"/>
              </a:lnSpc>
            </a:pPr>
            <a:r>
              <a:rPr lang="en-US" sz="1500">
                <a:solidFill>
                  <a:srgbClr val="D7E5D8"/>
                </a:solidFill>
                <a:latin typeface="Arimo"/>
                <a:ea typeface="Arimo"/>
                <a:cs typeface="Arimo"/>
                <a:sym typeface="Arimo"/>
              </a:rPr>
              <a:t>Data interpretation and control logic.</a:t>
            </a:r>
          </a:p>
        </p:txBody>
      </p:sp>
      <p:sp>
        <p:nvSpPr>
          <p:cNvPr name="Freeform 13" id="13" descr="preencoded.png"/>
          <p:cNvSpPr/>
          <p:nvPr/>
        </p:nvSpPr>
        <p:spPr>
          <a:xfrm flipH="false" flipV="false" rot="0">
            <a:off x="7534275" y="5120431"/>
            <a:ext cx="966193" cy="1545878"/>
          </a:xfrm>
          <a:custGeom>
            <a:avLst/>
            <a:gdLst/>
            <a:ahLst/>
            <a:cxnLst/>
            <a:rect r="r" b="b" t="t" l="l"/>
            <a:pathLst>
              <a:path h="1545878" w="966193">
                <a:moveTo>
                  <a:pt x="0" y="0"/>
                </a:moveTo>
                <a:lnTo>
                  <a:pt x="966193" y="0"/>
                </a:lnTo>
                <a:lnTo>
                  <a:pt x="966193" y="1545878"/>
                </a:lnTo>
                <a:lnTo>
                  <a:pt x="0" y="1545878"/>
                </a:lnTo>
                <a:lnTo>
                  <a:pt x="0" y="0"/>
                </a:lnTo>
                <a:close/>
              </a:path>
            </a:pathLst>
          </a:custGeom>
          <a:blipFill>
            <a:blip r:embed="rId7"/>
            <a:stretch>
              <a:fillRect l="0" t="-124" r="0" b="-124"/>
            </a:stretch>
          </a:blipFill>
        </p:spPr>
      </p:sp>
      <p:sp>
        <p:nvSpPr>
          <p:cNvPr name="TextBox 14" id="14"/>
          <p:cNvSpPr txBox="true"/>
          <p:nvPr/>
        </p:nvSpPr>
        <p:spPr>
          <a:xfrm rot="0">
            <a:off x="8790235" y="5275510"/>
            <a:ext cx="4470648" cy="339924"/>
          </a:xfrm>
          <a:prstGeom prst="rect">
            <a:avLst/>
          </a:prstGeom>
        </p:spPr>
        <p:txBody>
          <a:bodyPr anchor="t" rtlCol="false" tIns="0" lIns="0" bIns="0" rIns="0">
            <a:spAutoFit/>
          </a:bodyPr>
          <a:lstStyle/>
          <a:p>
            <a:pPr algn="l">
              <a:lnSpc>
                <a:spcPts val="2375"/>
              </a:lnSpc>
            </a:pPr>
            <a:r>
              <a:rPr lang="en-US" sz="1874" b="true">
                <a:solidFill>
                  <a:srgbClr val="D7E5D8"/>
                </a:solidFill>
                <a:latin typeface="Arimo Bold"/>
                <a:ea typeface="Arimo Bold"/>
                <a:cs typeface="Arimo Bold"/>
                <a:sym typeface="Arimo Bold"/>
              </a:rPr>
              <a:t>ThingSpeak Integration</a:t>
            </a:r>
          </a:p>
        </p:txBody>
      </p:sp>
      <p:sp>
        <p:nvSpPr>
          <p:cNvPr name="TextBox 15" id="15"/>
          <p:cNvSpPr txBox="true"/>
          <p:nvPr/>
        </p:nvSpPr>
        <p:spPr>
          <a:xfrm rot="0">
            <a:off x="8790235" y="5664696"/>
            <a:ext cx="8821490" cy="375642"/>
          </a:xfrm>
          <a:prstGeom prst="rect">
            <a:avLst/>
          </a:prstGeom>
        </p:spPr>
        <p:txBody>
          <a:bodyPr anchor="t" rtlCol="false" tIns="0" lIns="0" bIns="0" rIns="0">
            <a:spAutoFit/>
          </a:bodyPr>
          <a:lstStyle/>
          <a:p>
            <a:pPr algn="l">
              <a:lnSpc>
                <a:spcPts val="2375"/>
              </a:lnSpc>
            </a:pPr>
            <a:r>
              <a:rPr lang="en-US" sz="1500">
                <a:solidFill>
                  <a:srgbClr val="D7E5D8"/>
                </a:solidFill>
                <a:latin typeface="Arimo"/>
                <a:ea typeface="Arimo"/>
                <a:cs typeface="Arimo"/>
                <a:sym typeface="Arimo"/>
              </a:rPr>
              <a:t>Cloud data storage and visualization.</a:t>
            </a:r>
          </a:p>
        </p:txBody>
      </p:sp>
      <p:sp>
        <p:nvSpPr>
          <p:cNvPr name="Freeform 16" id="16" descr="preencoded.png"/>
          <p:cNvSpPr/>
          <p:nvPr/>
        </p:nvSpPr>
        <p:spPr>
          <a:xfrm flipH="false" flipV="false" rot="0">
            <a:off x="7534275" y="6666310"/>
            <a:ext cx="966193" cy="1545877"/>
          </a:xfrm>
          <a:custGeom>
            <a:avLst/>
            <a:gdLst/>
            <a:ahLst/>
            <a:cxnLst/>
            <a:rect r="r" b="b" t="t" l="l"/>
            <a:pathLst>
              <a:path h="1545877" w="966193">
                <a:moveTo>
                  <a:pt x="0" y="0"/>
                </a:moveTo>
                <a:lnTo>
                  <a:pt x="966193" y="0"/>
                </a:lnTo>
                <a:lnTo>
                  <a:pt x="966193" y="1545878"/>
                </a:lnTo>
                <a:lnTo>
                  <a:pt x="0" y="1545878"/>
                </a:lnTo>
                <a:lnTo>
                  <a:pt x="0" y="0"/>
                </a:lnTo>
                <a:close/>
              </a:path>
            </a:pathLst>
          </a:custGeom>
          <a:blipFill>
            <a:blip r:embed="rId8"/>
            <a:stretch>
              <a:fillRect l="0" t="-124" r="0" b="-124"/>
            </a:stretch>
          </a:blipFill>
        </p:spPr>
      </p:sp>
      <p:sp>
        <p:nvSpPr>
          <p:cNvPr name="TextBox 17" id="17"/>
          <p:cNvSpPr txBox="true"/>
          <p:nvPr/>
        </p:nvSpPr>
        <p:spPr>
          <a:xfrm rot="0">
            <a:off x="8790235" y="6821389"/>
            <a:ext cx="2603004" cy="339924"/>
          </a:xfrm>
          <a:prstGeom prst="rect">
            <a:avLst/>
          </a:prstGeom>
        </p:spPr>
        <p:txBody>
          <a:bodyPr anchor="t" rtlCol="false" tIns="0" lIns="0" bIns="0" rIns="0">
            <a:spAutoFit/>
          </a:bodyPr>
          <a:lstStyle/>
          <a:p>
            <a:pPr algn="l">
              <a:lnSpc>
                <a:spcPts val="2375"/>
              </a:lnSpc>
            </a:pPr>
            <a:r>
              <a:rPr lang="en-US" sz="1874" b="true">
                <a:solidFill>
                  <a:srgbClr val="D7E5D8"/>
                </a:solidFill>
                <a:latin typeface="Arimo Bold"/>
                <a:ea typeface="Arimo Bold"/>
                <a:cs typeface="Arimo Bold"/>
                <a:sym typeface="Arimo Bold"/>
              </a:rPr>
              <a:t>Relay Control</a:t>
            </a:r>
          </a:p>
        </p:txBody>
      </p:sp>
      <p:sp>
        <p:nvSpPr>
          <p:cNvPr name="TextBox 18" id="18"/>
          <p:cNvSpPr txBox="true"/>
          <p:nvPr/>
        </p:nvSpPr>
        <p:spPr>
          <a:xfrm rot="0">
            <a:off x="8790235" y="7210574"/>
            <a:ext cx="8821490" cy="375642"/>
          </a:xfrm>
          <a:prstGeom prst="rect">
            <a:avLst/>
          </a:prstGeom>
        </p:spPr>
        <p:txBody>
          <a:bodyPr anchor="t" rtlCol="false" tIns="0" lIns="0" bIns="0" rIns="0">
            <a:spAutoFit/>
          </a:bodyPr>
          <a:lstStyle/>
          <a:p>
            <a:pPr algn="l">
              <a:lnSpc>
                <a:spcPts val="2375"/>
              </a:lnSpc>
            </a:pPr>
            <a:r>
              <a:rPr lang="en-US" sz="1500">
                <a:solidFill>
                  <a:srgbClr val="D7E5D8"/>
                </a:solidFill>
                <a:latin typeface="Arimo"/>
                <a:ea typeface="Arimo"/>
                <a:cs typeface="Arimo"/>
                <a:sym typeface="Arimo"/>
              </a:rPr>
              <a:t>Power switching based on thresholds.</a:t>
            </a:r>
          </a:p>
        </p:txBody>
      </p:sp>
      <p:sp>
        <p:nvSpPr>
          <p:cNvPr name="Freeform 19" id="19" descr="preencoded.png"/>
          <p:cNvSpPr/>
          <p:nvPr/>
        </p:nvSpPr>
        <p:spPr>
          <a:xfrm flipH="false" flipV="false" rot="0">
            <a:off x="7534275" y="8212188"/>
            <a:ext cx="966193" cy="1545877"/>
          </a:xfrm>
          <a:custGeom>
            <a:avLst/>
            <a:gdLst/>
            <a:ahLst/>
            <a:cxnLst/>
            <a:rect r="r" b="b" t="t" l="l"/>
            <a:pathLst>
              <a:path h="1545877" w="966193">
                <a:moveTo>
                  <a:pt x="0" y="0"/>
                </a:moveTo>
                <a:lnTo>
                  <a:pt x="966193" y="0"/>
                </a:lnTo>
                <a:lnTo>
                  <a:pt x="966193" y="1545877"/>
                </a:lnTo>
                <a:lnTo>
                  <a:pt x="0" y="1545877"/>
                </a:lnTo>
                <a:lnTo>
                  <a:pt x="0" y="0"/>
                </a:lnTo>
                <a:close/>
              </a:path>
            </a:pathLst>
          </a:custGeom>
          <a:blipFill>
            <a:blip r:embed="rId9"/>
            <a:stretch>
              <a:fillRect l="0" t="-124" r="0" b="-124"/>
            </a:stretch>
          </a:blipFill>
        </p:spPr>
      </p:sp>
      <p:sp>
        <p:nvSpPr>
          <p:cNvPr name="TextBox 20" id="20"/>
          <p:cNvSpPr txBox="true"/>
          <p:nvPr/>
        </p:nvSpPr>
        <p:spPr>
          <a:xfrm rot="0">
            <a:off x="8790235" y="8367266"/>
            <a:ext cx="3820715" cy="339924"/>
          </a:xfrm>
          <a:prstGeom prst="rect">
            <a:avLst/>
          </a:prstGeom>
        </p:spPr>
        <p:txBody>
          <a:bodyPr anchor="t" rtlCol="false" tIns="0" lIns="0" bIns="0" rIns="0">
            <a:spAutoFit/>
          </a:bodyPr>
          <a:lstStyle/>
          <a:p>
            <a:pPr algn="l">
              <a:lnSpc>
                <a:spcPts val="2375"/>
              </a:lnSpc>
            </a:pPr>
            <a:r>
              <a:rPr lang="en-US" sz="1874" b="true">
                <a:solidFill>
                  <a:srgbClr val="D7E5D8"/>
                </a:solidFill>
                <a:latin typeface="Arimo Bold"/>
                <a:ea typeface="Arimo Bold"/>
                <a:cs typeface="Arimo Bold"/>
                <a:sym typeface="Arimo Bold"/>
              </a:rPr>
              <a:t>Custom Dashboard</a:t>
            </a:r>
          </a:p>
        </p:txBody>
      </p:sp>
      <p:sp>
        <p:nvSpPr>
          <p:cNvPr name="TextBox 21" id="21"/>
          <p:cNvSpPr txBox="true"/>
          <p:nvPr/>
        </p:nvSpPr>
        <p:spPr>
          <a:xfrm rot="0">
            <a:off x="8790235" y="8756451"/>
            <a:ext cx="8821490" cy="375642"/>
          </a:xfrm>
          <a:prstGeom prst="rect">
            <a:avLst/>
          </a:prstGeom>
        </p:spPr>
        <p:txBody>
          <a:bodyPr anchor="t" rtlCol="false" tIns="0" lIns="0" bIns="0" rIns="0">
            <a:spAutoFit/>
          </a:bodyPr>
          <a:lstStyle/>
          <a:p>
            <a:pPr algn="l">
              <a:lnSpc>
                <a:spcPts val="2375"/>
              </a:lnSpc>
            </a:pPr>
            <a:r>
              <a:rPr lang="en-US" sz="1500">
                <a:solidFill>
                  <a:srgbClr val="D7E5D8"/>
                </a:solidFill>
                <a:latin typeface="Arimo"/>
                <a:ea typeface="Arimo"/>
                <a:cs typeface="Arimo"/>
                <a:sym typeface="Arimo"/>
              </a:rPr>
              <a:t>Data visualization and Power switching controls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2025">
                <a:alpha val="94902"/>
              </a:srgbClr>
            </a:solidFill>
          </p:spPr>
        </p:sp>
      </p:grpSp>
      <p:sp>
        <p:nvSpPr>
          <p:cNvPr name="Freeform 5" id="5" descr="preencoded.png"/>
          <p:cNvSpPr/>
          <p:nvPr/>
        </p:nvSpPr>
        <p:spPr>
          <a:xfrm flipH="false" flipV="false" rot="0">
            <a:off x="0" y="0"/>
            <a:ext cx="18288000" cy="3759994"/>
          </a:xfrm>
          <a:custGeom>
            <a:avLst/>
            <a:gdLst/>
            <a:ahLst/>
            <a:cxnLst/>
            <a:rect r="r" b="b" t="t" l="l"/>
            <a:pathLst>
              <a:path h="3759994" w="18288000">
                <a:moveTo>
                  <a:pt x="0" y="0"/>
                </a:moveTo>
                <a:lnTo>
                  <a:pt x="18288000" y="0"/>
                </a:lnTo>
                <a:lnTo>
                  <a:pt x="18288000" y="3759994"/>
                </a:lnTo>
                <a:lnTo>
                  <a:pt x="0" y="3759994"/>
                </a:lnTo>
                <a:lnTo>
                  <a:pt x="0" y="0"/>
                </a:lnTo>
                <a:close/>
              </a:path>
            </a:pathLst>
          </a:custGeom>
          <a:blipFill>
            <a:blip r:embed="rId4"/>
            <a:stretch>
              <a:fillRect l="0" t="-31" r="0" b="-31"/>
            </a:stretch>
          </a:blipFill>
        </p:spPr>
      </p:sp>
      <p:sp>
        <p:nvSpPr>
          <p:cNvPr name="TextBox 6" id="6"/>
          <p:cNvSpPr txBox="true"/>
          <p:nvPr/>
        </p:nvSpPr>
        <p:spPr>
          <a:xfrm rot="0">
            <a:off x="1052810" y="4539258"/>
            <a:ext cx="14196269" cy="997149"/>
          </a:xfrm>
          <a:prstGeom prst="rect">
            <a:avLst/>
          </a:prstGeom>
        </p:spPr>
        <p:txBody>
          <a:bodyPr anchor="t" rtlCol="false" tIns="0" lIns="0" bIns="0" rIns="0">
            <a:spAutoFit/>
          </a:bodyPr>
          <a:lstStyle/>
          <a:p>
            <a:pPr algn="l">
              <a:lnSpc>
                <a:spcPts val="7375"/>
              </a:lnSpc>
            </a:pPr>
            <a:r>
              <a:rPr lang="en-US" sz="5875" b="true">
                <a:solidFill>
                  <a:srgbClr val="F0F4F1"/>
                </a:solidFill>
                <a:latin typeface="Arimo Bold"/>
                <a:ea typeface="Arimo Bold"/>
                <a:cs typeface="Arimo Bold"/>
                <a:sym typeface="Arimo Bold"/>
              </a:rPr>
              <a:t>Hardware Components</a:t>
            </a:r>
          </a:p>
        </p:txBody>
      </p:sp>
      <p:grpSp>
        <p:nvGrpSpPr>
          <p:cNvPr name="Group 7" id="7"/>
          <p:cNvGrpSpPr/>
          <p:nvPr/>
        </p:nvGrpSpPr>
        <p:grpSpPr>
          <a:xfrm rot="0">
            <a:off x="1048048" y="5982741"/>
            <a:ext cx="16191905" cy="3472457"/>
            <a:chOff x="0" y="0"/>
            <a:chExt cx="21589207" cy="4629943"/>
          </a:xfrm>
        </p:grpSpPr>
        <p:sp>
          <p:nvSpPr>
            <p:cNvPr name="Freeform 8" id="8"/>
            <p:cNvSpPr/>
            <p:nvPr/>
          </p:nvSpPr>
          <p:spPr>
            <a:xfrm flipH="false" flipV="false" rot="0">
              <a:off x="0" y="0"/>
              <a:ext cx="21589239" cy="4629912"/>
            </a:xfrm>
            <a:custGeom>
              <a:avLst/>
              <a:gdLst/>
              <a:ahLst/>
              <a:cxnLst/>
              <a:rect r="r" b="b" t="t" l="l"/>
              <a:pathLst>
                <a:path h="4629912" w="21589239">
                  <a:moveTo>
                    <a:pt x="0" y="174752"/>
                  </a:moveTo>
                  <a:cubicBezTo>
                    <a:pt x="0" y="78232"/>
                    <a:pt x="78486" y="0"/>
                    <a:pt x="175133" y="0"/>
                  </a:cubicBezTo>
                  <a:lnTo>
                    <a:pt x="21414105" y="0"/>
                  </a:lnTo>
                  <a:lnTo>
                    <a:pt x="21414105" y="6350"/>
                  </a:lnTo>
                  <a:lnTo>
                    <a:pt x="21414105" y="0"/>
                  </a:lnTo>
                  <a:cubicBezTo>
                    <a:pt x="21510879" y="0"/>
                    <a:pt x="21589239" y="78232"/>
                    <a:pt x="21589239" y="174752"/>
                  </a:cubicBezTo>
                  <a:lnTo>
                    <a:pt x="21582889" y="174752"/>
                  </a:lnTo>
                  <a:lnTo>
                    <a:pt x="21589239" y="174752"/>
                  </a:lnTo>
                  <a:lnTo>
                    <a:pt x="21589239" y="4455160"/>
                  </a:lnTo>
                  <a:lnTo>
                    <a:pt x="21582889" y="4455160"/>
                  </a:lnTo>
                  <a:lnTo>
                    <a:pt x="21589239" y="4455160"/>
                  </a:lnTo>
                  <a:cubicBezTo>
                    <a:pt x="21589239" y="4551680"/>
                    <a:pt x="21510752" y="4629912"/>
                    <a:pt x="21414105" y="4629912"/>
                  </a:cubicBezTo>
                  <a:lnTo>
                    <a:pt x="21414105" y="4623562"/>
                  </a:lnTo>
                  <a:lnTo>
                    <a:pt x="21414105" y="4629912"/>
                  </a:lnTo>
                  <a:lnTo>
                    <a:pt x="175133" y="4629912"/>
                  </a:lnTo>
                  <a:lnTo>
                    <a:pt x="175133" y="4623562"/>
                  </a:lnTo>
                  <a:lnTo>
                    <a:pt x="175133" y="4629912"/>
                  </a:lnTo>
                  <a:cubicBezTo>
                    <a:pt x="78486" y="4629912"/>
                    <a:pt x="0" y="4551680"/>
                    <a:pt x="0" y="4455160"/>
                  </a:cubicBezTo>
                  <a:lnTo>
                    <a:pt x="0" y="174752"/>
                  </a:lnTo>
                  <a:lnTo>
                    <a:pt x="6350" y="174752"/>
                  </a:lnTo>
                  <a:lnTo>
                    <a:pt x="0" y="174752"/>
                  </a:lnTo>
                  <a:moveTo>
                    <a:pt x="12700" y="174752"/>
                  </a:moveTo>
                  <a:lnTo>
                    <a:pt x="12700" y="4455160"/>
                  </a:lnTo>
                  <a:lnTo>
                    <a:pt x="6350" y="4455160"/>
                  </a:lnTo>
                  <a:lnTo>
                    <a:pt x="12700" y="4455160"/>
                  </a:lnTo>
                  <a:cubicBezTo>
                    <a:pt x="12700" y="4544695"/>
                    <a:pt x="85471" y="4617212"/>
                    <a:pt x="175133" y="4617212"/>
                  </a:cubicBezTo>
                  <a:lnTo>
                    <a:pt x="21414105" y="4617212"/>
                  </a:lnTo>
                  <a:cubicBezTo>
                    <a:pt x="21503894" y="4617212"/>
                    <a:pt x="21576539" y="4544568"/>
                    <a:pt x="21576539" y="4455160"/>
                  </a:cubicBezTo>
                  <a:lnTo>
                    <a:pt x="21576539" y="174752"/>
                  </a:lnTo>
                  <a:cubicBezTo>
                    <a:pt x="21576539" y="85217"/>
                    <a:pt x="21503768" y="12700"/>
                    <a:pt x="21414105" y="12700"/>
                  </a:cubicBezTo>
                  <a:lnTo>
                    <a:pt x="175133" y="12700"/>
                  </a:lnTo>
                  <a:lnTo>
                    <a:pt x="175133" y="6350"/>
                  </a:lnTo>
                  <a:lnTo>
                    <a:pt x="175133" y="12700"/>
                  </a:lnTo>
                  <a:cubicBezTo>
                    <a:pt x="85471" y="12700"/>
                    <a:pt x="12700" y="85344"/>
                    <a:pt x="12700" y="174752"/>
                  </a:cubicBezTo>
                  <a:close/>
                </a:path>
              </a:pathLst>
            </a:custGeom>
            <a:solidFill>
              <a:srgbClr val="FFFFFF">
                <a:alpha val="23922"/>
              </a:srgbClr>
            </a:solidFill>
          </p:spPr>
        </p:sp>
      </p:grpSp>
      <p:grpSp>
        <p:nvGrpSpPr>
          <p:cNvPr name="Group 9" id="9"/>
          <p:cNvGrpSpPr/>
          <p:nvPr/>
        </p:nvGrpSpPr>
        <p:grpSpPr>
          <a:xfrm rot="0">
            <a:off x="1062335" y="5997029"/>
            <a:ext cx="16163330" cy="860971"/>
            <a:chOff x="0" y="0"/>
            <a:chExt cx="21551107" cy="1147962"/>
          </a:xfrm>
        </p:grpSpPr>
        <p:sp>
          <p:nvSpPr>
            <p:cNvPr name="Freeform 10" id="10"/>
            <p:cNvSpPr/>
            <p:nvPr/>
          </p:nvSpPr>
          <p:spPr>
            <a:xfrm flipH="false" flipV="false" rot="0">
              <a:off x="0" y="0"/>
              <a:ext cx="21551137" cy="1147953"/>
            </a:xfrm>
            <a:custGeom>
              <a:avLst/>
              <a:gdLst/>
              <a:ahLst/>
              <a:cxnLst/>
              <a:rect r="r" b="b" t="t" l="l"/>
              <a:pathLst>
                <a:path h="1147953" w="21551137">
                  <a:moveTo>
                    <a:pt x="0" y="0"/>
                  </a:moveTo>
                  <a:lnTo>
                    <a:pt x="21551137" y="0"/>
                  </a:lnTo>
                  <a:lnTo>
                    <a:pt x="21551137" y="1147953"/>
                  </a:lnTo>
                  <a:lnTo>
                    <a:pt x="0" y="1147953"/>
                  </a:lnTo>
                  <a:close/>
                </a:path>
              </a:pathLst>
            </a:custGeom>
            <a:solidFill>
              <a:srgbClr val="FFFFFF">
                <a:alpha val="3922"/>
              </a:srgbClr>
            </a:solidFill>
          </p:spPr>
        </p:sp>
      </p:grpSp>
      <p:sp>
        <p:nvSpPr>
          <p:cNvPr name="TextBox 11" id="11"/>
          <p:cNvSpPr txBox="true"/>
          <p:nvPr/>
        </p:nvSpPr>
        <p:spPr>
          <a:xfrm rot="0">
            <a:off x="1363116" y="6072634"/>
            <a:ext cx="7475339" cy="595461"/>
          </a:xfrm>
          <a:prstGeom prst="rect">
            <a:avLst/>
          </a:prstGeom>
        </p:spPr>
        <p:txBody>
          <a:bodyPr anchor="t" rtlCol="false" tIns="0" lIns="0" bIns="0" rIns="0">
            <a:spAutoFit/>
          </a:bodyPr>
          <a:lstStyle/>
          <a:p>
            <a:pPr algn="l">
              <a:lnSpc>
                <a:spcPts val="3750"/>
              </a:lnSpc>
            </a:pPr>
            <a:r>
              <a:rPr lang="en-US" sz="2312">
                <a:solidFill>
                  <a:srgbClr val="D7E5D8"/>
                </a:solidFill>
                <a:latin typeface="Arimo"/>
                <a:ea typeface="Arimo"/>
                <a:cs typeface="Arimo"/>
                <a:sym typeface="Arimo"/>
              </a:rPr>
              <a:t>PZEM-004T</a:t>
            </a:r>
          </a:p>
        </p:txBody>
      </p:sp>
      <p:sp>
        <p:nvSpPr>
          <p:cNvPr name="TextBox 12" id="12"/>
          <p:cNvSpPr txBox="true"/>
          <p:nvPr/>
        </p:nvSpPr>
        <p:spPr>
          <a:xfrm rot="0">
            <a:off x="9449544" y="6072634"/>
            <a:ext cx="7475339" cy="595461"/>
          </a:xfrm>
          <a:prstGeom prst="rect">
            <a:avLst/>
          </a:prstGeom>
        </p:spPr>
        <p:txBody>
          <a:bodyPr anchor="t" rtlCol="false" tIns="0" lIns="0" bIns="0" rIns="0">
            <a:spAutoFit/>
          </a:bodyPr>
          <a:lstStyle/>
          <a:p>
            <a:pPr algn="l">
              <a:lnSpc>
                <a:spcPts val="3750"/>
              </a:lnSpc>
            </a:pPr>
            <a:r>
              <a:rPr lang="en-US" sz="2312">
                <a:solidFill>
                  <a:srgbClr val="D7E5D8"/>
                </a:solidFill>
                <a:latin typeface="Arimo"/>
                <a:ea typeface="Arimo"/>
                <a:cs typeface="Arimo"/>
                <a:sym typeface="Arimo"/>
              </a:rPr>
              <a:t>Voltage &amp; current monitoring</a:t>
            </a:r>
          </a:p>
        </p:txBody>
      </p:sp>
      <p:grpSp>
        <p:nvGrpSpPr>
          <p:cNvPr name="Group 13" id="13"/>
          <p:cNvGrpSpPr/>
          <p:nvPr/>
        </p:nvGrpSpPr>
        <p:grpSpPr>
          <a:xfrm rot="0">
            <a:off x="1062335" y="6858000"/>
            <a:ext cx="16163330" cy="860971"/>
            <a:chOff x="0" y="0"/>
            <a:chExt cx="21551107" cy="1147962"/>
          </a:xfrm>
        </p:grpSpPr>
        <p:sp>
          <p:nvSpPr>
            <p:cNvPr name="Freeform 14" id="14"/>
            <p:cNvSpPr/>
            <p:nvPr/>
          </p:nvSpPr>
          <p:spPr>
            <a:xfrm flipH="false" flipV="false" rot="0">
              <a:off x="0" y="0"/>
              <a:ext cx="21551137" cy="1147953"/>
            </a:xfrm>
            <a:custGeom>
              <a:avLst/>
              <a:gdLst/>
              <a:ahLst/>
              <a:cxnLst/>
              <a:rect r="r" b="b" t="t" l="l"/>
              <a:pathLst>
                <a:path h="1147953" w="21551137">
                  <a:moveTo>
                    <a:pt x="0" y="0"/>
                  </a:moveTo>
                  <a:lnTo>
                    <a:pt x="21551137" y="0"/>
                  </a:lnTo>
                  <a:lnTo>
                    <a:pt x="21551137" y="1147953"/>
                  </a:lnTo>
                  <a:lnTo>
                    <a:pt x="0" y="1147953"/>
                  </a:lnTo>
                  <a:close/>
                </a:path>
              </a:pathLst>
            </a:custGeom>
            <a:solidFill>
              <a:srgbClr val="000000">
                <a:alpha val="3922"/>
              </a:srgbClr>
            </a:solidFill>
          </p:spPr>
        </p:sp>
      </p:grpSp>
      <p:sp>
        <p:nvSpPr>
          <p:cNvPr name="TextBox 15" id="15"/>
          <p:cNvSpPr txBox="true"/>
          <p:nvPr/>
        </p:nvSpPr>
        <p:spPr>
          <a:xfrm rot="0">
            <a:off x="1363116" y="6933605"/>
            <a:ext cx="7475339" cy="595461"/>
          </a:xfrm>
          <a:prstGeom prst="rect">
            <a:avLst/>
          </a:prstGeom>
        </p:spPr>
        <p:txBody>
          <a:bodyPr anchor="t" rtlCol="false" tIns="0" lIns="0" bIns="0" rIns="0">
            <a:spAutoFit/>
          </a:bodyPr>
          <a:lstStyle/>
          <a:p>
            <a:pPr algn="l">
              <a:lnSpc>
                <a:spcPts val="3750"/>
              </a:lnSpc>
            </a:pPr>
            <a:r>
              <a:rPr lang="en-US" sz="2312">
                <a:solidFill>
                  <a:srgbClr val="D7E5D8"/>
                </a:solidFill>
                <a:latin typeface="Arimo"/>
                <a:ea typeface="Arimo"/>
                <a:cs typeface="Arimo"/>
                <a:sym typeface="Arimo"/>
              </a:rPr>
              <a:t>ESP32</a:t>
            </a:r>
          </a:p>
        </p:txBody>
      </p:sp>
      <p:sp>
        <p:nvSpPr>
          <p:cNvPr name="TextBox 16" id="16"/>
          <p:cNvSpPr txBox="true"/>
          <p:nvPr/>
        </p:nvSpPr>
        <p:spPr>
          <a:xfrm rot="0">
            <a:off x="9449544" y="6933605"/>
            <a:ext cx="7475339" cy="595461"/>
          </a:xfrm>
          <a:prstGeom prst="rect">
            <a:avLst/>
          </a:prstGeom>
        </p:spPr>
        <p:txBody>
          <a:bodyPr anchor="t" rtlCol="false" tIns="0" lIns="0" bIns="0" rIns="0">
            <a:spAutoFit/>
          </a:bodyPr>
          <a:lstStyle/>
          <a:p>
            <a:pPr algn="l">
              <a:lnSpc>
                <a:spcPts val="3750"/>
              </a:lnSpc>
            </a:pPr>
            <a:r>
              <a:rPr lang="en-US" sz="2312">
                <a:solidFill>
                  <a:srgbClr val="D7E5D8"/>
                </a:solidFill>
                <a:latin typeface="Arimo"/>
                <a:ea typeface="Arimo"/>
                <a:cs typeface="Arimo"/>
                <a:sym typeface="Arimo"/>
              </a:rPr>
              <a:t>WiFi connectivity &amp; control</a:t>
            </a:r>
          </a:p>
        </p:txBody>
      </p:sp>
      <p:grpSp>
        <p:nvGrpSpPr>
          <p:cNvPr name="Group 17" id="17"/>
          <p:cNvGrpSpPr/>
          <p:nvPr/>
        </p:nvGrpSpPr>
        <p:grpSpPr>
          <a:xfrm rot="0">
            <a:off x="1062335" y="7718971"/>
            <a:ext cx="16163330" cy="860971"/>
            <a:chOff x="0" y="0"/>
            <a:chExt cx="21551107" cy="1147962"/>
          </a:xfrm>
        </p:grpSpPr>
        <p:sp>
          <p:nvSpPr>
            <p:cNvPr name="Freeform 18" id="18"/>
            <p:cNvSpPr/>
            <p:nvPr/>
          </p:nvSpPr>
          <p:spPr>
            <a:xfrm flipH="false" flipV="false" rot="0">
              <a:off x="0" y="0"/>
              <a:ext cx="21551137" cy="1147953"/>
            </a:xfrm>
            <a:custGeom>
              <a:avLst/>
              <a:gdLst/>
              <a:ahLst/>
              <a:cxnLst/>
              <a:rect r="r" b="b" t="t" l="l"/>
              <a:pathLst>
                <a:path h="1147953" w="21551137">
                  <a:moveTo>
                    <a:pt x="0" y="0"/>
                  </a:moveTo>
                  <a:lnTo>
                    <a:pt x="21551137" y="0"/>
                  </a:lnTo>
                  <a:lnTo>
                    <a:pt x="21551137" y="1147953"/>
                  </a:lnTo>
                  <a:lnTo>
                    <a:pt x="0" y="1147953"/>
                  </a:lnTo>
                  <a:close/>
                </a:path>
              </a:pathLst>
            </a:custGeom>
            <a:solidFill>
              <a:srgbClr val="FFFFFF">
                <a:alpha val="3922"/>
              </a:srgbClr>
            </a:solidFill>
          </p:spPr>
        </p:sp>
      </p:grpSp>
      <p:sp>
        <p:nvSpPr>
          <p:cNvPr name="TextBox 19" id="19"/>
          <p:cNvSpPr txBox="true"/>
          <p:nvPr/>
        </p:nvSpPr>
        <p:spPr>
          <a:xfrm rot="0">
            <a:off x="1363116" y="7794575"/>
            <a:ext cx="7475339" cy="595461"/>
          </a:xfrm>
          <a:prstGeom prst="rect">
            <a:avLst/>
          </a:prstGeom>
        </p:spPr>
        <p:txBody>
          <a:bodyPr anchor="t" rtlCol="false" tIns="0" lIns="0" bIns="0" rIns="0">
            <a:spAutoFit/>
          </a:bodyPr>
          <a:lstStyle/>
          <a:p>
            <a:pPr algn="l">
              <a:lnSpc>
                <a:spcPts val="3750"/>
              </a:lnSpc>
            </a:pPr>
            <a:r>
              <a:rPr lang="en-US" sz="2312">
                <a:solidFill>
                  <a:srgbClr val="D7E5D8"/>
                </a:solidFill>
                <a:latin typeface="Arimo"/>
                <a:ea typeface="Arimo"/>
                <a:cs typeface="Arimo"/>
                <a:sym typeface="Arimo"/>
              </a:rPr>
              <a:t>OLED Display</a:t>
            </a:r>
          </a:p>
        </p:txBody>
      </p:sp>
      <p:sp>
        <p:nvSpPr>
          <p:cNvPr name="TextBox 20" id="20"/>
          <p:cNvSpPr txBox="true"/>
          <p:nvPr/>
        </p:nvSpPr>
        <p:spPr>
          <a:xfrm rot="0">
            <a:off x="9449544" y="7794575"/>
            <a:ext cx="7475339" cy="595461"/>
          </a:xfrm>
          <a:prstGeom prst="rect">
            <a:avLst/>
          </a:prstGeom>
        </p:spPr>
        <p:txBody>
          <a:bodyPr anchor="t" rtlCol="false" tIns="0" lIns="0" bIns="0" rIns="0">
            <a:spAutoFit/>
          </a:bodyPr>
          <a:lstStyle/>
          <a:p>
            <a:pPr algn="l">
              <a:lnSpc>
                <a:spcPts val="3750"/>
              </a:lnSpc>
            </a:pPr>
            <a:r>
              <a:rPr lang="en-US" sz="2312">
                <a:solidFill>
                  <a:srgbClr val="D7E5D8"/>
                </a:solidFill>
                <a:latin typeface="Arimo"/>
                <a:ea typeface="Arimo"/>
                <a:cs typeface="Arimo"/>
                <a:sym typeface="Arimo"/>
              </a:rPr>
              <a:t>Real-time data display</a:t>
            </a:r>
          </a:p>
        </p:txBody>
      </p:sp>
      <p:grpSp>
        <p:nvGrpSpPr>
          <p:cNvPr name="Group 21" id="21"/>
          <p:cNvGrpSpPr/>
          <p:nvPr/>
        </p:nvGrpSpPr>
        <p:grpSpPr>
          <a:xfrm rot="0">
            <a:off x="1062335" y="8579941"/>
            <a:ext cx="16163330" cy="860971"/>
            <a:chOff x="0" y="0"/>
            <a:chExt cx="21551107" cy="1147962"/>
          </a:xfrm>
        </p:grpSpPr>
        <p:sp>
          <p:nvSpPr>
            <p:cNvPr name="Freeform 22" id="22"/>
            <p:cNvSpPr/>
            <p:nvPr/>
          </p:nvSpPr>
          <p:spPr>
            <a:xfrm flipH="false" flipV="false" rot="0">
              <a:off x="0" y="0"/>
              <a:ext cx="21551137" cy="1147953"/>
            </a:xfrm>
            <a:custGeom>
              <a:avLst/>
              <a:gdLst/>
              <a:ahLst/>
              <a:cxnLst/>
              <a:rect r="r" b="b" t="t" l="l"/>
              <a:pathLst>
                <a:path h="1147953" w="21551137">
                  <a:moveTo>
                    <a:pt x="0" y="0"/>
                  </a:moveTo>
                  <a:lnTo>
                    <a:pt x="21551137" y="0"/>
                  </a:lnTo>
                  <a:lnTo>
                    <a:pt x="21551137" y="1147953"/>
                  </a:lnTo>
                  <a:lnTo>
                    <a:pt x="0" y="1147953"/>
                  </a:lnTo>
                  <a:close/>
                </a:path>
              </a:pathLst>
            </a:custGeom>
            <a:solidFill>
              <a:srgbClr val="000000">
                <a:alpha val="3922"/>
              </a:srgbClr>
            </a:solidFill>
          </p:spPr>
        </p:sp>
      </p:grpSp>
      <p:sp>
        <p:nvSpPr>
          <p:cNvPr name="TextBox 23" id="23"/>
          <p:cNvSpPr txBox="true"/>
          <p:nvPr/>
        </p:nvSpPr>
        <p:spPr>
          <a:xfrm rot="0">
            <a:off x="1363116" y="8655546"/>
            <a:ext cx="7475339" cy="595461"/>
          </a:xfrm>
          <a:prstGeom prst="rect">
            <a:avLst/>
          </a:prstGeom>
        </p:spPr>
        <p:txBody>
          <a:bodyPr anchor="t" rtlCol="false" tIns="0" lIns="0" bIns="0" rIns="0">
            <a:spAutoFit/>
          </a:bodyPr>
          <a:lstStyle/>
          <a:p>
            <a:pPr algn="l">
              <a:lnSpc>
                <a:spcPts val="3750"/>
              </a:lnSpc>
            </a:pPr>
            <a:r>
              <a:rPr lang="en-US" sz="2312">
                <a:solidFill>
                  <a:srgbClr val="D7E5D8"/>
                </a:solidFill>
                <a:latin typeface="Arimo"/>
                <a:ea typeface="Arimo"/>
                <a:cs typeface="Arimo"/>
                <a:sym typeface="Arimo"/>
              </a:rPr>
              <a:t>Relay Modules</a:t>
            </a:r>
          </a:p>
        </p:txBody>
      </p:sp>
      <p:sp>
        <p:nvSpPr>
          <p:cNvPr name="TextBox 24" id="24"/>
          <p:cNvSpPr txBox="true"/>
          <p:nvPr/>
        </p:nvSpPr>
        <p:spPr>
          <a:xfrm rot="0">
            <a:off x="9449544" y="8655546"/>
            <a:ext cx="7475339" cy="595461"/>
          </a:xfrm>
          <a:prstGeom prst="rect">
            <a:avLst/>
          </a:prstGeom>
        </p:spPr>
        <p:txBody>
          <a:bodyPr anchor="t" rtlCol="false" tIns="0" lIns="0" bIns="0" rIns="0">
            <a:spAutoFit/>
          </a:bodyPr>
          <a:lstStyle/>
          <a:p>
            <a:pPr algn="l">
              <a:lnSpc>
                <a:spcPts val="3750"/>
              </a:lnSpc>
            </a:pPr>
            <a:r>
              <a:rPr lang="en-US" sz="2312">
                <a:solidFill>
                  <a:srgbClr val="D7E5D8"/>
                </a:solidFill>
                <a:latin typeface="Arimo"/>
                <a:ea typeface="Arimo"/>
                <a:cs typeface="Arimo"/>
                <a:sym typeface="Arimo"/>
              </a:rPr>
              <a:t>Power switching functionality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52025">
                <a:alpha val="94902"/>
              </a:srgbClr>
            </a:solidFill>
          </p:spPr>
        </p:sp>
      </p:grpSp>
      <p:sp>
        <p:nvSpPr>
          <p:cNvPr name="TextBox 5" id="5"/>
          <p:cNvSpPr txBox="true"/>
          <p:nvPr/>
        </p:nvSpPr>
        <p:spPr>
          <a:xfrm rot="0">
            <a:off x="787004" y="921246"/>
            <a:ext cx="14962585" cy="750391"/>
          </a:xfrm>
          <a:prstGeom prst="rect">
            <a:avLst/>
          </a:prstGeom>
        </p:spPr>
        <p:txBody>
          <a:bodyPr anchor="t" rtlCol="false" tIns="0" lIns="0" bIns="0" rIns="0">
            <a:spAutoFit/>
          </a:bodyPr>
          <a:lstStyle/>
          <a:p>
            <a:pPr algn="l">
              <a:lnSpc>
                <a:spcPts val="5500"/>
              </a:lnSpc>
            </a:pPr>
            <a:r>
              <a:rPr lang="en-US" sz="4375" b="true">
                <a:solidFill>
                  <a:srgbClr val="F0F4F1"/>
                </a:solidFill>
                <a:latin typeface="Arimo Bold"/>
                <a:ea typeface="Arimo Bold"/>
                <a:cs typeface="Arimo Bold"/>
                <a:sym typeface="Arimo Bold"/>
              </a:rPr>
              <a:t>Smart Energy Meter: Coding Flow</a:t>
            </a:r>
          </a:p>
        </p:txBody>
      </p:sp>
      <p:sp>
        <p:nvSpPr>
          <p:cNvPr name="Freeform 6" id="6" descr="preencoded.png"/>
          <p:cNvSpPr/>
          <p:nvPr/>
        </p:nvSpPr>
        <p:spPr>
          <a:xfrm flipH="false" flipV="false" rot="0">
            <a:off x="787004" y="2121396"/>
            <a:ext cx="1124396" cy="1799184"/>
          </a:xfrm>
          <a:custGeom>
            <a:avLst/>
            <a:gdLst/>
            <a:ahLst/>
            <a:cxnLst/>
            <a:rect r="r" b="b" t="t" l="l"/>
            <a:pathLst>
              <a:path h="1799184" w="1124396">
                <a:moveTo>
                  <a:pt x="0" y="0"/>
                </a:moveTo>
                <a:lnTo>
                  <a:pt x="1124396" y="0"/>
                </a:lnTo>
                <a:lnTo>
                  <a:pt x="1124396" y="1799184"/>
                </a:lnTo>
                <a:lnTo>
                  <a:pt x="0" y="1799184"/>
                </a:lnTo>
                <a:lnTo>
                  <a:pt x="0" y="0"/>
                </a:lnTo>
                <a:close/>
              </a:path>
            </a:pathLst>
          </a:custGeom>
          <a:blipFill>
            <a:blip r:embed="rId4"/>
            <a:stretch>
              <a:fillRect l="0" t="-48" r="0" b="-48"/>
            </a:stretch>
          </a:blipFill>
        </p:spPr>
      </p:sp>
      <p:sp>
        <p:nvSpPr>
          <p:cNvPr name="TextBox 7" id="7"/>
          <p:cNvSpPr txBox="true"/>
          <p:nvPr/>
        </p:nvSpPr>
        <p:spPr>
          <a:xfrm rot="0">
            <a:off x="2248644" y="2317700"/>
            <a:ext cx="3701206" cy="379959"/>
          </a:xfrm>
          <a:prstGeom prst="rect">
            <a:avLst/>
          </a:prstGeom>
        </p:spPr>
        <p:txBody>
          <a:bodyPr anchor="t" rtlCol="false" tIns="0" lIns="0" bIns="0" rIns="0">
            <a:spAutoFit/>
          </a:bodyPr>
          <a:lstStyle/>
          <a:p>
            <a:pPr algn="l">
              <a:lnSpc>
                <a:spcPts val="2750"/>
              </a:lnSpc>
            </a:pPr>
            <a:r>
              <a:rPr lang="en-US" sz="2187" b="true">
                <a:solidFill>
                  <a:srgbClr val="D7E5D8"/>
                </a:solidFill>
                <a:latin typeface="Arimo Bold"/>
                <a:ea typeface="Arimo Bold"/>
                <a:cs typeface="Arimo Bold"/>
                <a:sym typeface="Arimo Bold"/>
              </a:rPr>
              <a:t>Data Acquisition</a:t>
            </a:r>
          </a:p>
        </p:txBody>
      </p:sp>
      <p:sp>
        <p:nvSpPr>
          <p:cNvPr name="TextBox 8" id="8"/>
          <p:cNvSpPr txBox="true"/>
          <p:nvPr/>
        </p:nvSpPr>
        <p:spPr>
          <a:xfrm rot="0">
            <a:off x="2248644" y="2737246"/>
            <a:ext cx="15252352" cy="454967"/>
          </a:xfrm>
          <a:prstGeom prst="rect">
            <a:avLst/>
          </a:prstGeom>
        </p:spPr>
        <p:txBody>
          <a:bodyPr anchor="t" rtlCol="false" tIns="0" lIns="0" bIns="0" rIns="0">
            <a:spAutoFit/>
          </a:bodyPr>
          <a:lstStyle/>
          <a:p>
            <a:pPr algn="l">
              <a:lnSpc>
                <a:spcPts val="2812"/>
              </a:lnSpc>
            </a:pPr>
            <a:r>
              <a:rPr lang="en-US" sz="1750">
                <a:solidFill>
                  <a:srgbClr val="D7E5D8"/>
                </a:solidFill>
                <a:latin typeface="Arimo"/>
                <a:ea typeface="Arimo"/>
                <a:cs typeface="Arimo"/>
                <a:sym typeface="Arimo"/>
              </a:rPr>
              <a:t>The PZEM-004T module collects real-time data on voltage, current, and power consumption.</a:t>
            </a:r>
          </a:p>
        </p:txBody>
      </p:sp>
      <p:sp>
        <p:nvSpPr>
          <p:cNvPr name="Freeform 9" id="9" descr="preencoded.png"/>
          <p:cNvSpPr/>
          <p:nvPr/>
        </p:nvSpPr>
        <p:spPr>
          <a:xfrm flipH="false" flipV="false" rot="0">
            <a:off x="787004" y="3920579"/>
            <a:ext cx="1124396" cy="1799184"/>
          </a:xfrm>
          <a:custGeom>
            <a:avLst/>
            <a:gdLst/>
            <a:ahLst/>
            <a:cxnLst/>
            <a:rect r="r" b="b" t="t" l="l"/>
            <a:pathLst>
              <a:path h="1799184" w="1124396">
                <a:moveTo>
                  <a:pt x="0" y="0"/>
                </a:moveTo>
                <a:lnTo>
                  <a:pt x="1124396" y="0"/>
                </a:lnTo>
                <a:lnTo>
                  <a:pt x="1124396" y="1799183"/>
                </a:lnTo>
                <a:lnTo>
                  <a:pt x="0" y="1799183"/>
                </a:lnTo>
                <a:lnTo>
                  <a:pt x="0" y="0"/>
                </a:lnTo>
                <a:close/>
              </a:path>
            </a:pathLst>
          </a:custGeom>
          <a:blipFill>
            <a:blip r:embed="rId5"/>
            <a:stretch>
              <a:fillRect l="0" t="-48" r="0" b="-48"/>
            </a:stretch>
          </a:blipFill>
        </p:spPr>
      </p:sp>
      <p:sp>
        <p:nvSpPr>
          <p:cNvPr name="TextBox 10" id="10"/>
          <p:cNvSpPr txBox="true"/>
          <p:nvPr/>
        </p:nvSpPr>
        <p:spPr>
          <a:xfrm rot="0">
            <a:off x="2248644" y="4116884"/>
            <a:ext cx="3688110" cy="379959"/>
          </a:xfrm>
          <a:prstGeom prst="rect">
            <a:avLst/>
          </a:prstGeom>
        </p:spPr>
        <p:txBody>
          <a:bodyPr anchor="t" rtlCol="false" tIns="0" lIns="0" bIns="0" rIns="0">
            <a:spAutoFit/>
          </a:bodyPr>
          <a:lstStyle/>
          <a:p>
            <a:pPr algn="l">
              <a:lnSpc>
                <a:spcPts val="2750"/>
              </a:lnSpc>
            </a:pPr>
            <a:r>
              <a:rPr lang="en-US" sz="2187" b="true">
                <a:solidFill>
                  <a:srgbClr val="D7E5D8"/>
                </a:solidFill>
                <a:latin typeface="Arimo Bold"/>
                <a:ea typeface="Arimo Bold"/>
                <a:cs typeface="Arimo Bold"/>
                <a:sym typeface="Arimo Bold"/>
              </a:rPr>
              <a:t>Data Processing</a:t>
            </a:r>
          </a:p>
        </p:txBody>
      </p:sp>
      <p:sp>
        <p:nvSpPr>
          <p:cNvPr name="TextBox 11" id="11"/>
          <p:cNvSpPr txBox="true"/>
          <p:nvPr/>
        </p:nvSpPr>
        <p:spPr>
          <a:xfrm rot="0">
            <a:off x="2248644" y="4536430"/>
            <a:ext cx="15252352" cy="454967"/>
          </a:xfrm>
          <a:prstGeom prst="rect">
            <a:avLst/>
          </a:prstGeom>
        </p:spPr>
        <p:txBody>
          <a:bodyPr anchor="t" rtlCol="false" tIns="0" lIns="0" bIns="0" rIns="0">
            <a:spAutoFit/>
          </a:bodyPr>
          <a:lstStyle/>
          <a:p>
            <a:pPr algn="l">
              <a:lnSpc>
                <a:spcPts val="2812"/>
              </a:lnSpc>
            </a:pPr>
            <a:r>
              <a:rPr lang="en-US" sz="1750">
                <a:solidFill>
                  <a:srgbClr val="D7E5D8"/>
                </a:solidFill>
                <a:latin typeface="Arimo"/>
                <a:ea typeface="Arimo"/>
                <a:cs typeface="Arimo"/>
                <a:sym typeface="Arimo"/>
              </a:rPr>
              <a:t>The ESP32 microcontroller interprets the sensor data and executes the control logic.</a:t>
            </a:r>
          </a:p>
        </p:txBody>
      </p:sp>
      <p:sp>
        <p:nvSpPr>
          <p:cNvPr name="Freeform 12" id="12" descr="preencoded.png"/>
          <p:cNvSpPr/>
          <p:nvPr/>
        </p:nvSpPr>
        <p:spPr>
          <a:xfrm flipH="false" flipV="false" rot="0">
            <a:off x="787004" y="5719762"/>
            <a:ext cx="1124396" cy="1799184"/>
          </a:xfrm>
          <a:custGeom>
            <a:avLst/>
            <a:gdLst/>
            <a:ahLst/>
            <a:cxnLst/>
            <a:rect r="r" b="b" t="t" l="l"/>
            <a:pathLst>
              <a:path h="1799184" w="1124396">
                <a:moveTo>
                  <a:pt x="0" y="0"/>
                </a:moveTo>
                <a:lnTo>
                  <a:pt x="1124396" y="0"/>
                </a:lnTo>
                <a:lnTo>
                  <a:pt x="1124396" y="1799184"/>
                </a:lnTo>
                <a:lnTo>
                  <a:pt x="0" y="1799184"/>
                </a:lnTo>
                <a:lnTo>
                  <a:pt x="0" y="0"/>
                </a:lnTo>
                <a:close/>
              </a:path>
            </a:pathLst>
          </a:custGeom>
          <a:blipFill>
            <a:blip r:embed="rId6"/>
            <a:stretch>
              <a:fillRect l="0" t="-48" r="0" b="-48"/>
            </a:stretch>
          </a:blipFill>
        </p:spPr>
      </p:sp>
      <p:sp>
        <p:nvSpPr>
          <p:cNvPr name="TextBox 13" id="13"/>
          <p:cNvSpPr txBox="true"/>
          <p:nvPr/>
        </p:nvSpPr>
        <p:spPr>
          <a:xfrm rot="0">
            <a:off x="2248644" y="5916066"/>
            <a:ext cx="3860601" cy="379959"/>
          </a:xfrm>
          <a:prstGeom prst="rect">
            <a:avLst/>
          </a:prstGeom>
        </p:spPr>
        <p:txBody>
          <a:bodyPr anchor="t" rtlCol="false" tIns="0" lIns="0" bIns="0" rIns="0">
            <a:spAutoFit/>
          </a:bodyPr>
          <a:lstStyle/>
          <a:p>
            <a:pPr algn="l">
              <a:lnSpc>
                <a:spcPts val="2750"/>
              </a:lnSpc>
            </a:pPr>
            <a:r>
              <a:rPr lang="en-US" sz="2187" b="true">
                <a:solidFill>
                  <a:srgbClr val="D7E5D8"/>
                </a:solidFill>
                <a:latin typeface="Arimo Bold"/>
                <a:ea typeface="Arimo Bold"/>
                <a:cs typeface="Arimo Bold"/>
                <a:sym typeface="Arimo Bold"/>
              </a:rPr>
              <a:t>Cloud Integration</a:t>
            </a:r>
          </a:p>
        </p:txBody>
      </p:sp>
      <p:sp>
        <p:nvSpPr>
          <p:cNvPr name="TextBox 14" id="14"/>
          <p:cNvSpPr txBox="true"/>
          <p:nvPr/>
        </p:nvSpPr>
        <p:spPr>
          <a:xfrm rot="0">
            <a:off x="2248644" y="6335614"/>
            <a:ext cx="15252352" cy="454968"/>
          </a:xfrm>
          <a:prstGeom prst="rect">
            <a:avLst/>
          </a:prstGeom>
        </p:spPr>
        <p:txBody>
          <a:bodyPr anchor="t" rtlCol="false" tIns="0" lIns="0" bIns="0" rIns="0">
            <a:spAutoFit/>
          </a:bodyPr>
          <a:lstStyle/>
          <a:p>
            <a:pPr algn="l">
              <a:lnSpc>
                <a:spcPts val="2812"/>
              </a:lnSpc>
            </a:pPr>
            <a:r>
              <a:rPr lang="en-US" sz="1750">
                <a:solidFill>
                  <a:srgbClr val="D7E5D8"/>
                </a:solidFill>
                <a:latin typeface="Arimo"/>
                <a:ea typeface="Arimo"/>
                <a:cs typeface="Arimo"/>
                <a:sym typeface="Arimo"/>
              </a:rPr>
              <a:t>The energy data is securely transmitted to the ThingSpeak IoT platform for storage and analysis.</a:t>
            </a:r>
          </a:p>
        </p:txBody>
      </p:sp>
      <p:sp>
        <p:nvSpPr>
          <p:cNvPr name="Freeform 15" id="15" descr="preencoded.png"/>
          <p:cNvSpPr/>
          <p:nvPr/>
        </p:nvSpPr>
        <p:spPr>
          <a:xfrm flipH="false" flipV="false" rot="0">
            <a:off x="787004" y="7518946"/>
            <a:ext cx="1124396" cy="1799184"/>
          </a:xfrm>
          <a:custGeom>
            <a:avLst/>
            <a:gdLst/>
            <a:ahLst/>
            <a:cxnLst/>
            <a:rect r="r" b="b" t="t" l="l"/>
            <a:pathLst>
              <a:path h="1799184" w="1124396">
                <a:moveTo>
                  <a:pt x="0" y="0"/>
                </a:moveTo>
                <a:lnTo>
                  <a:pt x="1124396" y="0"/>
                </a:lnTo>
                <a:lnTo>
                  <a:pt x="1124396" y="1799184"/>
                </a:lnTo>
                <a:lnTo>
                  <a:pt x="0" y="1799184"/>
                </a:lnTo>
                <a:lnTo>
                  <a:pt x="0" y="0"/>
                </a:lnTo>
                <a:close/>
              </a:path>
            </a:pathLst>
          </a:custGeom>
          <a:blipFill>
            <a:blip r:embed="rId7"/>
            <a:stretch>
              <a:fillRect l="0" t="-48" r="0" b="-48"/>
            </a:stretch>
          </a:blipFill>
        </p:spPr>
      </p:sp>
      <p:sp>
        <p:nvSpPr>
          <p:cNvPr name="TextBox 16" id="16"/>
          <p:cNvSpPr txBox="true"/>
          <p:nvPr/>
        </p:nvSpPr>
        <p:spPr>
          <a:xfrm rot="0">
            <a:off x="2248644" y="7715250"/>
            <a:ext cx="3185369" cy="379959"/>
          </a:xfrm>
          <a:prstGeom prst="rect">
            <a:avLst/>
          </a:prstGeom>
        </p:spPr>
        <p:txBody>
          <a:bodyPr anchor="t" rtlCol="false" tIns="0" lIns="0" bIns="0" rIns="0">
            <a:spAutoFit/>
          </a:bodyPr>
          <a:lstStyle/>
          <a:p>
            <a:pPr algn="l">
              <a:lnSpc>
                <a:spcPts val="2750"/>
              </a:lnSpc>
            </a:pPr>
            <a:r>
              <a:rPr lang="en-US" sz="2187" b="true">
                <a:solidFill>
                  <a:srgbClr val="D7E5D8"/>
                </a:solidFill>
                <a:latin typeface="Arimo Bold"/>
                <a:ea typeface="Arimo Bold"/>
                <a:cs typeface="Arimo Bold"/>
                <a:sym typeface="Arimo Bold"/>
              </a:rPr>
              <a:t>User Interface</a:t>
            </a:r>
          </a:p>
        </p:txBody>
      </p:sp>
      <p:sp>
        <p:nvSpPr>
          <p:cNvPr name="TextBox 17" id="17"/>
          <p:cNvSpPr txBox="true"/>
          <p:nvPr/>
        </p:nvSpPr>
        <p:spPr>
          <a:xfrm rot="0">
            <a:off x="2248644" y="8134796"/>
            <a:ext cx="15252352" cy="454968"/>
          </a:xfrm>
          <a:prstGeom prst="rect">
            <a:avLst/>
          </a:prstGeom>
        </p:spPr>
        <p:txBody>
          <a:bodyPr anchor="t" rtlCol="false" tIns="0" lIns="0" bIns="0" rIns="0">
            <a:spAutoFit/>
          </a:bodyPr>
          <a:lstStyle/>
          <a:p>
            <a:pPr algn="l">
              <a:lnSpc>
                <a:spcPts val="2812"/>
              </a:lnSpc>
            </a:pPr>
            <a:r>
              <a:rPr lang="en-US" sz="1750">
                <a:solidFill>
                  <a:srgbClr val="D7E5D8"/>
                </a:solidFill>
                <a:latin typeface="Arimo"/>
                <a:ea typeface="Arimo"/>
                <a:cs typeface="Arimo"/>
                <a:sym typeface="Arimo"/>
              </a:rPr>
              <a:t>The OLED display presents real-time energy metrics and allows for remote power switching.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7E5D8">
                <a:alpha val="94902"/>
              </a:srgbClr>
            </a:solidFill>
          </p:spPr>
        </p:sp>
      </p:grpSp>
      <p:sp>
        <p:nvSpPr>
          <p:cNvPr name="Freeform 5" id="5" descr="preencoded.png"/>
          <p:cNvSpPr/>
          <p:nvPr/>
        </p:nvSpPr>
        <p:spPr>
          <a:xfrm flipH="false" flipV="false" rot="0">
            <a:off x="2183028" y="0"/>
            <a:ext cx="13454959" cy="10287000"/>
          </a:xfrm>
          <a:custGeom>
            <a:avLst/>
            <a:gdLst/>
            <a:ahLst/>
            <a:cxnLst/>
            <a:rect r="r" b="b" t="t" l="l"/>
            <a:pathLst>
              <a:path h="10287000" w="13454959">
                <a:moveTo>
                  <a:pt x="0" y="0"/>
                </a:moveTo>
                <a:lnTo>
                  <a:pt x="13454959" y="0"/>
                </a:lnTo>
                <a:lnTo>
                  <a:pt x="13454959" y="10287000"/>
                </a:lnTo>
                <a:lnTo>
                  <a:pt x="0" y="10287000"/>
                </a:lnTo>
                <a:lnTo>
                  <a:pt x="0" y="0"/>
                </a:lnTo>
                <a:close/>
              </a:path>
            </a:pathLst>
          </a:custGeom>
          <a:blipFill>
            <a:blip r:embed="rId4"/>
            <a:stretch>
              <a:fillRect l="-15" t="-1132" r="0" b="-113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DAGcMVKWBZY</dc:identifier>
  <dcterms:modified xsi:type="dcterms:W3CDTF">2011-08-01T06:04:30Z</dcterms:modified>
  <cp:revision>1</cp:revision>
  <dc:title>Copy of Smart-Energy-Meter-Real-Time-Monitoring-and-Control (1).pptx</dc:title>
</cp:coreProperties>
</file>